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5" r:id="rId5"/>
    <p:sldId id="266" r:id="rId6"/>
    <p:sldId id="259" r:id="rId7"/>
    <p:sldId id="267" r:id="rId8"/>
    <p:sldId id="260" r:id="rId9"/>
    <p:sldId id="264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CC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31D0-25F6-4526-98E7-7FC23B5B9812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3418-CE72-42AA-B740-0204AA095C2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976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ESPAD 2015</a:t>
            </a:r>
            <a:r>
              <a:rPr lang="lt-LT" baseline="0" dirty="0" smtClean="0"/>
              <a:t> duomenimis bent 1-2 kartus gyvenime alkoholį vartojo 87</a:t>
            </a:r>
            <a:r>
              <a:rPr lang="en-US" baseline="0" dirty="0" smtClean="0"/>
              <a:t>%</a:t>
            </a:r>
            <a:r>
              <a:rPr lang="lt-LT" baseline="0" dirty="0" smtClean="0"/>
              <a:t> 15-16 m. jaunuolių, o nelegalius narkotikus bent kartą gyvenime vartojo 19</a:t>
            </a:r>
            <a:r>
              <a:rPr lang="en-US" baseline="0" smtClean="0"/>
              <a:t>% </a:t>
            </a:r>
            <a:r>
              <a:rPr lang="lt-LT" baseline="0" smtClean="0"/>
              <a:t>respondentų</a:t>
            </a:r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3418-CE72-42AA-B740-0204AA095C25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54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412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529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6279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644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80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528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326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355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226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56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295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F193-7A84-4936-8E9F-46E89C5E8000}" type="datetimeFigureOut">
              <a:rPr lang="lt-LT" smtClean="0"/>
              <a:t>2023-09-18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6CF8-DF4A-435C-8DC7-DC31AB3500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990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vita.bagdonaviciene@dscentras.l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78377" y="567363"/>
            <a:ext cx="11756571" cy="1578477"/>
          </a:xfrm>
        </p:spPr>
        <p:txBody>
          <a:bodyPr>
            <a:normAutofit/>
          </a:bodyPr>
          <a:lstStyle/>
          <a:p>
            <a:r>
              <a:rPr lang="lt-LT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ANKSTYVOSIOS INTERVENCIJOS PROGRAMA</a:t>
            </a:r>
            <a:endParaRPr lang="lt-LT" sz="44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2"/>
          <p:cNvSpPr/>
          <p:nvPr/>
        </p:nvSpPr>
        <p:spPr>
          <a:xfrm flipV="1">
            <a:off x="0" y="6551951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3"/>
          <p:cNvSpPr/>
          <p:nvPr/>
        </p:nvSpPr>
        <p:spPr>
          <a:xfrm flipV="1">
            <a:off x="2540971" y="6551951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4"/>
          <p:cNvSpPr/>
          <p:nvPr/>
        </p:nvSpPr>
        <p:spPr>
          <a:xfrm flipV="1">
            <a:off x="4926622" y="6551949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5"/>
          <p:cNvSpPr/>
          <p:nvPr/>
        </p:nvSpPr>
        <p:spPr>
          <a:xfrm flipV="1">
            <a:off x="7555524" y="6551951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6"/>
          <p:cNvSpPr/>
          <p:nvPr/>
        </p:nvSpPr>
        <p:spPr>
          <a:xfrm flipV="1">
            <a:off x="9941177" y="6551949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aveikslėlis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954963"/>
            <a:ext cx="4954877" cy="27878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336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/>
          <p:cNvSpPr>
            <a:spLocks noGrp="1"/>
          </p:cNvSpPr>
          <p:nvPr>
            <p:ph type="ctrTitle"/>
          </p:nvPr>
        </p:nvSpPr>
        <p:spPr>
          <a:xfrm>
            <a:off x="1270485" y="-144584"/>
            <a:ext cx="9144000" cy="2387600"/>
          </a:xfrm>
        </p:spPr>
        <p:txBody>
          <a:bodyPr>
            <a:normAutofit/>
          </a:bodyPr>
          <a:lstStyle/>
          <a:p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 </a:t>
            </a:r>
            <a:r>
              <a:rPr lang="lt-LT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au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tavo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draugui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teko bandyti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alkoholio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arba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narkotikų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aveikslėlis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16" y="4979338"/>
            <a:ext cx="3291841" cy="1878662"/>
          </a:xfrm>
          <a:prstGeom prst="rect">
            <a:avLst/>
          </a:prstGeom>
        </p:spPr>
      </p:pic>
      <p:pic>
        <p:nvPicPr>
          <p:cNvPr id="22" name="Paveikslėlis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085" y="4589310"/>
            <a:ext cx="4338950" cy="2411565"/>
          </a:xfrm>
          <a:prstGeom prst="rect">
            <a:avLst/>
          </a:prstGeom>
        </p:spPr>
      </p:pic>
      <p:pic>
        <p:nvPicPr>
          <p:cNvPr id="23" name="Paveikslėlis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390" y="2809289"/>
            <a:ext cx="1466189" cy="259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89857" y="5309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Manai, kad viskas, ką žinai, yra tiesa?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84068" y="2368721"/>
            <a:ext cx="10363202" cy="3570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MITAS</a:t>
            </a:r>
          </a:p>
          <a:p>
            <a:pPr marL="0" indent="0">
              <a:buNone/>
            </a:pPr>
            <a:r>
              <a:rPr lang="lt-LT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Gali </a:t>
            </a:r>
            <a:r>
              <a:rPr lang="lt-LT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nustoti vartojęs psichoaktyviąsias </a:t>
            </a:r>
            <a:r>
              <a:rPr lang="lt-LT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medžiagas, </a:t>
            </a:r>
            <a:r>
              <a:rPr lang="lt-LT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kai tik to panorėsi</a:t>
            </a:r>
            <a:r>
              <a:rPr lang="lt-LT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lt-LT" sz="3000" dirty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fontAlgn="ctr">
              <a:buNone/>
            </a:pPr>
            <a:r>
              <a:rPr lang="lt-LT" sz="3000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FAKTAS</a:t>
            </a:r>
          </a:p>
          <a:p>
            <a:pPr marL="0" indent="0" fontAlgn="ctr">
              <a:buNone/>
            </a:pPr>
            <a:r>
              <a:rPr lang="lt-LT" sz="30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Dėl </a:t>
            </a:r>
            <a:r>
              <a:rPr lang="lt-LT" sz="30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itin nemalonių abstinencijos </a:t>
            </a:r>
            <a:r>
              <a:rPr lang="lt-LT" sz="30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simptomų ar buvimo </a:t>
            </a:r>
            <a:r>
              <a:rPr lang="lt-LT" sz="30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tarp žmonių, kurie jas vartoja, gali būti labai sunku nustoti </a:t>
            </a:r>
            <a:r>
              <a:rPr lang="lt-LT" sz="30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vartojus. </a:t>
            </a:r>
            <a:endParaRPr lang="lt-LT" sz="30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2737" y="1105988"/>
            <a:ext cx="11118669" cy="47984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Paaugliai </a:t>
            </a:r>
            <a:r>
              <a:rPr lang="lt-LT" sz="3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yra per jauni, kad taptų priklausomi nuo psichoaktyviųjų medžiagų</a:t>
            </a: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200" dirty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FAKTAS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Priklausomybė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gali išsivystyti bet kokiame amžiuje. Net dar negimę kūdikiai gali būti jau priklausomi </a:t>
            </a: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nuo psichoaktyviųjų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medžiagų, kurias vartoja jų besilaukiančios mamos.</a:t>
            </a: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solidFill>
                <a:srgbClr val="009999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88417" y="1464402"/>
            <a:ext cx="11105312" cy="4632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Psichoaktyviosios </a:t>
            </a:r>
            <a:r>
              <a:rPr lang="lt-LT" sz="3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medžiagos yra žalingos tik tuomet, kai jos vartojamos ilgą laiką</a:t>
            </a:r>
            <a:r>
              <a:rPr lang="lt-LT" sz="3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3200" dirty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200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FAKTAS</a:t>
            </a:r>
          </a:p>
          <a:p>
            <a:pPr marL="0" indent="0">
              <a:buNone/>
            </a:pP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Dėl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psichoaktyviųjų medžiagų poveikio smegenys organizmui gali siųsti klaidingus signalus. Pavojingą kiekį tam tikros psichoaktyviosios medžiagos pavartojęs žmogus gali nebekvėpuoti, jį gali ištikti širdies smūgis ar </a:t>
            </a:r>
            <a:r>
              <a:rPr lang="lt-LT" sz="32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koma. Tai </a:t>
            </a:r>
            <a:r>
              <a:rPr lang="lt-LT" sz="3200" dirty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gali nutikti net ir pirmą kartą pavartojus psichoaktyviosios medžiagos.</a:t>
            </a:r>
            <a:endParaRPr lang="lt-LT" sz="3200" dirty="0" smtClean="0">
              <a:solidFill>
                <a:srgbClr val="00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6"/>
          <p:cNvSpPr/>
          <p:nvPr/>
        </p:nvSpPr>
        <p:spPr>
          <a:xfrm flipV="1">
            <a:off x="9941177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07602" y="426831"/>
            <a:ext cx="11066942" cy="1325563"/>
          </a:xfrm>
        </p:spPr>
        <p:txBody>
          <a:bodyPr>
            <a:normAutofit/>
          </a:bodyPr>
          <a:lstStyle/>
          <a:p>
            <a:r>
              <a:rPr lang="lt-LT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Ankstyvosios intervencijos programa suteikia galimybę:</a:t>
            </a:r>
            <a:endParaRPr lang="lt-LT" sz="36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6"/>
          <p:cNvSpPr/>
          <p:nvPr/>
        </p:nvSpPr>
        <p:spPr>
          <a:xfrm flipV="1">
            <a:off x="9908944" y="-2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aveikslėlis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2" y="2029097"/>
            <a:ext cx="1427363" cy="1377602"/>
          </a:xfrm>
          <a:prstGeom prst="rect">
            <a:avLst/>
          </a:prstGeom>
        </p:spPr>
      </p:pic>
      <p:pic>
        <p:nvPicPr>
          <p:cNvPr id="11" name="Paveikslėlis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84" y="5197253"/>
            <a:ext cx="1310725" cy="13489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25782" y="2290351"/>
            <a:ext cx="9498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KALBĖTIS AKTUALIOMIS TEMOMIS </a:t>
            </a:r>
            <a:endParaRPr lang="lt-LT" sz="2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5782" y="5700535"/>
            <a:ext cx="810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IEŠKOTI ATSAKYMŲ KARTU SU BENDRAAMŽIAIS</a:t>
            </a:r>
            <a:endParaRPr lang="lt-LT" sz="2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5782" y="3995101"/>
            <a:ext cx="915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BŪTI IŠKLAUSYTIEMS IR SUPRASTIEMS</a:t>
            </a:r>
            <a:endParaRPr lang="lt-LT" sz="2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2"/>
          <p:cNvSpPr/>
          <p:nvPr/>
        </p:nvSpPr>
        <p:spPr>
          <a:xfrm flipV="1">
            <a:off x="40239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/>
          <p:cNvSpPr/>
          <p:nvPr/>
        </p:nvSpPr>
        <p:spPr>
          <a:xfrm flipV="1">
            <a:off x="2581210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aveikslėlis 12"/>
          <p:cNvPicPr>
            <a:picLocks noChangeAspect="1"/>
          </p:cNvPicPr>
          <p:nvPr/>
        </p:nvPicPr>
        <p:blipFill>
          <a:blip r:embed="rId4">
            <a:clrChange>
              <a:clrFrom>
                <a:srgbClr val="EBE9EB"/>
              </a:clrFrom>
              <a:clrTo>
                <a:srgbClr val="EBE9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55629" y="3556132"/>
            <a:ext cx="1470153" cy="15255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57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Mitai? Faktai</a:t>
            </a:r>
            <a:r>
              <a:rPr lang="en-US" sz="4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  <a:endParaRPr lang="lt-LT" sz="42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502123" y="1994262"/>
            <a:ext cx="11477897" cy="4293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algn="ctr"/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0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Konfidencialus</a:t>
            </a:r>
            <a:r>
              <a:rPr lang="en-US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dalyvavimas</a:t>
            </a:r>
            <a:r>
              <a:rPr lang="lt-LT" sz="35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 saugu.</a:t>
            </a:r>
          </a:p>
          <a:p>
            <a:endParaRPr lang="en-US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Optimali</a:t>
            </a:r>
            <a:r>
              <a:rPr lang="en-US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sz="35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trukmė – 2 val. per savaitę.</a:t>
            </a:r>
          </a:p>
          <a:p>
            <a:pPr algn="ctr"/>
            <a:endParaRPr lang="lt-LT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3500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Erdvė pokalbiams – galimybė ką nors pakeisti.</a:t>
            </a:r>
          </a:p>
          <a:p>
            <a:pPr algn="ctr"/>
            <a:endParaRPr lang="lt-LT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5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lt-LT" sz="30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4"/>
          <p:cNvSpPr/>
          <p:nvPr/>
        </p:nvSpPr>
        <p:spPr>
          <a:xfrm flipV="1">
            <a:off x="4926621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6"/>
          <p:cNvSpPr/>
          <p:nvPr/>
        </p:nvSpPr>
        <p:spPr>
          <a:xfrm flipV="1">
            <a:off x="9908944" y="0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/>
          <p:cNvSpPr/>
          <p:nvPr/>
        </p:nvSpPr>
        <p:spPr>
          <a:xfrm flipV="1">
            <a:off x="2540970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007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Susidomėjai? Registruokis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!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969623" y="1953215"/>
            <a:ext cx="8665028" cy="4351338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Dalyvių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registraciją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vykdo miestų savivaldybių 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pedagoginės psichologinės tarnybos, visuomenės 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sveikatos biurai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endParaRPr lang="lt-LT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Užsiėmimus veda su jaunimu dirbantys socialiniai pedagogai, psichologai ar visuomenės sveikatos specialistai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lt-LT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2"/>
          <p:cNvSpPr/>
          <p:nvPr/>
        </p:nvSpPr>
        <p:spPr>
          <a:xfrm flipV="1">
            <a:off x="0" y="0"/>
            <a:ext cx="2540970" cy="30604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3"/>
          <p:cNvSpPr/>
          <p:nvPr/>
        </p:nvSpPr>
        <p:spPr>
          <a:xfrm flipV="1">
            <a:off x="2540971" y="0"/>
            <a:ext cx="2385652" cy="30604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4"/>
          <p:cNvSpPr/>
          <p:nvPr/>
        </p:nvSpPr>
        <p:spPr>
          <a:xfrm flipV="1">
            <a:off x="4926622" y="-2"/>
            <a:ext cx="2628902" cy="30604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5"/>
          <p:cNvSpPr/>
          <p:nvPr/>
        </p:nvSpPr>
        <p:spPr>
          <a:xfrm flipV="1">
            <a:off x="7555524" y="0"/>
            <a:ext cx="2385652" cy="30604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6"/>
          <p:cNvSpPr/>
          <p:nvPr/>
        </p:nvSpPr>
        <p:spPr>
          <a:xfrm flipV="1">
            <a:off x="9941176" y="-4"/>
            <a:ext cx="2283056" cy="3060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aveikslėlis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807" y="2229140"/>
            <a:ext cx="1383100" cy="1380213"/>
          </a:xfrm>
          <a:prstGeom prst="rect">
            <a:avLst/>
          </a:prstGeom>
        </p:spPr>
      </p:pic>
      <p:pic>
        <p:nvPicPr>
          <p:cNvPr id="12" name="Paveikslėlis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131" y="4354286"/>
            <a:ext cx="1285776" cy="128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TRŪKSTA INFORMACIJOS?</a:t>
            </a:r>
            <a:endParaRPr lang="lt-LT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785257"/>
            <a:ext cx="10515600" cy="4113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DRUSKININKUOSE KREIPKIS</a:t>
            </a:r>
          </a:p>
          <a:p>
            <a:pPr marL="0" indent="0">
              <a:buNone/>
            </a:pP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v</a:t>
            </a: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ita.bagdonaviciene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@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dscentras.lt</a:t>
            </a:r>
            <a:r>
              <a:rPr lang="lt-LT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lt-LT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lt-LT" sz="1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Druskininkų </a:t>
            </a:r>
            <a:r>
              <a:rPr lang="lt-LT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švietimo centro pedagoginės psichologinės tarnybos s</a:t>
            </a:r>
            <a:r>
              <a:rPr lang="en-US" sz="13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ocialin</a:t>
            </a:r>
            <a:r>
              <a:rPr lang="lt-LT" sz="1300" dirty="0">
                <a:latin typeface="Cambria Math" panose="02040503050406030204" pitchFamily="18" charset="0"/>
                <a:ea typeface="Cambria Math" panose="02040503050406030204" pitchFamily="18" charset="0"/>
              </a:rPr>
              <a:t>ė pedagogė </a:t>
            </a:r>
            <a:r>
              <a:rPr lang="lt-LT" sz="1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lt-LT" sz="1300" smtClean="0">
                <a:latin typeface="Cambria Math" panose="02040503050406030204" pitchFamily="18" charset="0"/>
                <a:ea typeface="Cambria Math" panose="02040503050406030204" pitchFamily="18" charset="0"/>
              </a:rPr>
              <a:t>Vita Bagdonavičienė</a:t>
            </a:r>
            <a:endParaRPr lang="lt-LT" sz="13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lt-LT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lt-LT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APLANKYK</a:t>
            </a:r>
          </a:p>
          <a:p>
            <a:pPr marL="0" indent="0">
              <a:buNone/>
            </a:pP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ntakd.lrv.lt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lt</a:t>
            </a:r>
            <a:r>
              <a:rPr lang="lt-L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/prevencija/ankstyvoji-intervencija</a:t>
            </a:r>
          </a:p>
          <a:p>
            <a:pPr marL="0" indent="0">
              <a:buNone/>
            </a:pPr>
            <a:endParaRPr lang="lt-LT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lt-LT" b="1" dirty="0" smtClean="0">
                <a:solidFill>
                  <a:srgbClr val="0099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PARAŠYK</a:t>
            </a:r>
          </a:p>
          <a:p>
            <a:pPr marL="0" indent="0">
              <a:buNone/>
            </a:pPr>
            <a:r>
              <a:rPr lang="lt-LT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Ankstyvoji.Intervencija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@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NTAKD.lt</a:t>
            </a:r>
            <a:endParaRPr lang="lt-LT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50206"/>
            <a:ext cx="12192000" cy="30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10322</TotalTime>
  <Words>284</Words>
  <Application>Microsoft Office PowerPoint</Application>
  <PresentationFormat>Plačiaekranė</PresentationFormat>
  <Paragraphs>58</Paragraphs>
  <Slides>9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6" baseType="lpstr">
      <vt:lpstr>Arial</vt:lpstr>
      <vt:lpstr>Bahnschrift Light SemiCondensed</vt:lpstr>
      <vt:lpstr>Calibri</vt:lpstr>
      <vt:lpstr>Calibri Light</vt:lpstr>
      <vt:lpstr>Cambria Math</vt:lpstr>
      <vt:lpstr>Times New Roman</vt:lpstr>
      <vt:lpstr>„Office“ tema</vt:lpstr>
      <vt:lpstr>ANKSTYVOSIOS INTERVENCIJOS PROGRAMA</vt:lpstr>
      <vt:lpstr>Ar tau (ar tavo draugui) teko bandyti alkoholio arba narkotikų</vt:lpstr>
      <vt:lpstr>Manai, kad viskas, ką žinai, yra tiesa?</vt:lpstr>
      <vt:lpstr>„PowerPoint“ pateiktis</vt:lpstr>
      <vt:lpstr>„PowerPoint“ pateiktis</vt:lpstr>
      <vt:lpstr>Ankstyvosios intervencijos programa suteikia galimybę:</vt:lpstr>
      <vt:lpstr>Mitai? Faktai!</vt:lpstr>
      <vt:lpstr>Susidomėjai? Registruokis!</vt:lpstr>
      <vt:lpstr>TRŪKSTA INFORMACIJOS?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ANKSTYVOSIOS INTERVENCIJOS PROGRAMA</dc:title>
  <dc:creator>NTAK Departamentas</dc:creator>
  <cp:lastModifiedBy>Vita Bagdonavičienė</cp:lastModifiedBy>
  <cp:revision>47</cp:revision>
  <dcterms:created xsi:type="dcterms:W3CDTF">2019-02-19T08:05:35Z</dcterms:created>
  <dcterms:modified xsi:type="dcterms:W3CDTF">2023-09-18T08:23:46Z</dcterms:modified>
</cp:coreProperties>
</file>