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4" r:id="rId3"/>
    <p:sldId id="265" r:id="rId4"/>
    <p:sldId id="266" r:id="rId5"/>
    <p:sldId id="267" r:id="rId6"/>
    <p:sldId id="268" r:id="rId7"/>
    <p:sldId id="269" r:id="rId8"/>
    <p:sldId id="27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32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D9140-01BB-F7EF-8962-3D40723BF8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74A419-E98A-8E1F-363F-F18CCD3DC9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7C5E35-CA15-AEE9-8BE0-B777D6B8E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86F3-CB57-4CAE-B7E2-AD90956B9369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3AF79B-8456-B726-9BC7-C6E8E2E3A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60F90B-A231-2FB2-DD29-9FF03520E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BB794-5504-4FBA-B09F-54729E7AA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805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464EA-C024-E26A-06E1-C5FF0A3A3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E0BA90-26EE-D26C-68E5-4EEE1A40A9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F254A4-09A9-A9CF-AA8E-BF4FDFAE4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86F3-CB57-4CAE-B7E2-AD90956B9369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EDB54D-2998-01E0-7400-000CFA930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CB2E83-BCBD-4F23-6503-0333F22EB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BB794-5504-4FBA-B09F-54729E7AA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226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01F327-E1B7-72FE-C0CF-4244383BC2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770470-BE45-F319-A0B6-DEF3C329F3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9C80BD-490C-932D-A459-A29A946F5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86F3-CB57-4CAE-B7E2-AD90956B9369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5D1CB-2280-096A-1B3E-1FFCAD4AF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7E1853-7986-E869-324E-8172DF15A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BB794-5504-4FBA-B09F-54729E7AA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171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2C127-7F24-7F2B-1614-AEA8C4B83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0C3F7-FBAF-9969-868B-AF0CE4D729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DE25BE-F83D-CF6D-4BEB-C0036AFD3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86F3-CB57-4CAE-B7E2-AD90956B9369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8252C6-A5DB-83C3-001D-5CFB1AE1C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5D20D0-1C9F-7B4E-7953-332C76374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BB794-5504-4FBA-B09F-54729E7AA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801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C48BD-0C56-4AD0-ACC4-66DF923DC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0E395A-673E-D2A2-66C8-03BB0D7718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3F309B-9900-8BE1-EB17-79E06A4BB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86F3-CB57-4CAE-B7E2-AD90956B9369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105387-3DCF-4733-815E-A666D7F38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D13E4D-CAA2-B24F-6540-7A605028A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BB794-5504-4FBA-B09F-54729E7AA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050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495B9-7D1B-E84A-4114-4983D7225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552EE-8B46-85AC-A43C-BD87CB2FBA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5012C5-36E6-924C-881C-B4E6CD5465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B7F877-F08B-AB0B-7436-31B5A59CE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86F3-CB57-4CAE-B7E2-AD90956B9369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5158D8-0355-A899-619E-6A077A912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8D8E72-6C9A-850C-C10E-6024F5467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BB794-5504-4FBA-B09F-54729E7AA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218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F890F-EBDA-4D95-6C95-D008BEC9D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329C95-EB21-649C-2611-49017F1963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ADBE6E-3089-3FDA-8AE0-B815324A22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A7C880-4075-37A3-EE4B-E8455B250E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508951-854F-2C78-F67F-D3420216A6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99B9A8-5E0C-E087-F575-227409E49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86F3-CB57-4CAE-B7E2-AD90956B9369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D41307-75DA-D82F-FB3C-272E3956A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7F85B2-AE24-5000-F253-E4E8FA414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BB794-5504-4FBA-B09F-54729E7AA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977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0F65A-3D88-BBB6-A489-88EA18188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28B01D-3D64-2F7C-A4D4-A65DF0A40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86F3-CB57-4CAE-B7E2-AD90956B9369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FF3021-212F-D2EE-B47B-60E404FE8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52F6E3-4CC5-846B-1199-EA4159AC7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BB794-5504-4FBA-B09F-54729E7AA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13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920782-CC6C-895E-8C5E-E6565633B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86F3-CB57-4CAE-B7E2-AD90956B9369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78D233-606B-121B-74E8-79223372D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15DDE5-4B79-D42E-AF0D-06B99A54C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BB794-5504-4FBA-B09F-54729E7AA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898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47774-F450-FC43-9AF3-5F43B3AE2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4816C-B970-ABA1-7151-D9892A7A9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06D56A-49C6-D05E-A84C-1CC891363F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F0BBB4-C15C-0D7B-61B7-B51B20F4F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86F3-CB57-4CAE-B7E2-AD90956B9369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C2B797-56C4-F80F-89AD-2C776E7DD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E266F-E0CD-B45A-4418-728C0F20B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BB794-5504-4FBA-B09F-54729E7AA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749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70880-40E8-ED61-4B06-583D89A75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B5FE4E-8459-A0D6-6BE1-1F3ED29897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59AD44-B4BE-3C84-BCD3-8FD8CEFB5A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3A8B46-E76B-9765-079F-5DB1B4535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86F3-CB57-4CAE-B7E2-AD90956B9369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759FB3-9609-3A14-445B-BB572E390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59F501-DD80-138C-17BE-36F9AA94A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BB794-5504-4FBA-B09F-54729E7AA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858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25738F-4909-780C-4A97-9BBDAD178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BB8C03-0FC6-97F0-C60F-C49483B5F9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1122F3-1D63-CAB9-1864-ECA6D53A22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086F3-CB57-4CAE-B7E2-AD90956B9369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4E480B-8E70-F66F-79D5-EE21A5833F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6792D2-7F5D-59B9-5664-4D3608AE7B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BB794-5504-4FBA-B09F-54729E7AA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20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4744" y="901130"/>
            <a:ext cx="3874536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Neper</a:t>
            </a:r>
            <a:r>
              <a:rPr lang="lt-LT" sz="4000" b="1" dirty="0"/>
              <a:t>šlampamas dėklas telefonui </a:t>
            </a:r>
            <a:endParaRPr lang="en-GB" sz="40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189758-3484-6888-681F-384EAC049781}"/>
              </a:ext>
            </a:extLst>
          </p:cNvPr>
          <p:cNvSpPr txBox="1"/>
          <p:nvPr/>
        </p:nvSpPr>
        <p:spPr>
          <a:xfrm>
            <a:off x="7437122" y="1270462"/>
            <a:ext cx="23707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800" b="1" dirty="0"/>
              <a:t>STEAM Iššūkis</a:t>
            </a:r>
          </a:p>
          <a:p>
            <a:pPr algn="ctr"/>
            <a:r>
              <a:rPr lang="lt-LT" sz="2800" b="1" dirty="0"/>
              <a:t>2 klasė</a:t>
            </a:r>
            <a:endParaRPr lang="en-US" sz="2800" b="1" dirty="0"/>
          </a:p>
        </p:txBody>
      </p:sp>
      <p:pic>
        <p:nvPicPr>
          <p:cNvPr id="1026" name="Picture 2" descr="Guide to the Best Waterproof Dry Bag Pouch for Smartphones in 2020">
            <a:extLst>
              <a:ext uri="{FF2B5EF4-FFF2-40B4-BE49-F238E27FC236}">
                <a16:creationId xmlns:a16="http://schemas.microsoft.com/office/drawing/2014/main" id="{8E1183BA-F05E-9854-61B5-5C24B59EB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012" y="2785045"/>
            <a:ext cx="6353175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Guide to the Best Waterproof Dry Bag Pouch for Smartphones in 2020">
            <a:extLst>
              <a:ext uri="{FF2B5EF4-FFF2-40B4-BE49-F238E27FC236}">
                <a16:creationId xmlns:a16="http://schemas.microsoft.com/office/drawing/2014/main" id="{C4C63D3A-FDD5-2A62-CA66-9DE72B821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012" y="2718784"/>
            <a:ext cx="6353175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959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3900" y="480404"/>
            <a:ext cx="9736429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/>
              <a:t>Norime</a:t>
            </a:r>
            <a:r>
              <a:rPr lang="en-US" sz="3600" dirty="0"/>
              <a:t> </a:t>
            </a:r>
            <a:r>
              <a:rPr lang="en-US" sz="3600" dirty="0" err="1"/>
              <a:t>plaukti</a:t>
            </a:r>
            <a:r>
              <a:rPr lang="en-US" sz="3600" dirty="0"/>
              <a:t> </a:t>
            </a:r>
            <a:r>
              <a:rPr lang="en-US" sz="3600" dirty="0" err="1"/>
              <a:t>baidar</a:t>
            </a:r>
            <a:r>
              <a:rPr lang="lt-LT" sz="3600" dirty="0" err="1"/>
              <a:t>ėmis</a:t>
            </a:r>
            <a:r>
              <a:rPr lang="lt-LT" sz="3600" dirty="0"/>
              <a:t>. </a:t>
            </a:r>
          </a:p>
          <a:p>
            <a:pPr algn="ctr"/>
            <a:r>
              <a:rPr lang="lt-LT" sz="3600" dirty="0"/>
              <a:t>Reikia pasiimti telefonus, kad palaikytume ryšį. </a:t>
            </a:r>
          </a:p>
          <a:p>
            <a:pPr algn="ctr"/>
            <a:r>
              <a:rPr lang="lt-LT" sz="3600" dirty="0"/>
              <a:t>Bet kaip juos apsaugoti, kad nesušlaptų? </a:t>
            </a:r>
            <a:endParaRPr lang="en-GB" sz="3600" dirty="0"/>
          </a:p>
        </p:txBody>
      </p:sp>
      <p:pic>
        <p:nvPicPr>
          <p:cNvPr id="2050" name="Picture 2" descr="Baidarių nuoma - Pakalnė">
            <a:extLst>
              <a:ext uri="{FF2B5EF4-FFF2-40B4-BE49-F238E27FC236}">
                <a16:creationId xmlns:a16="http://schemas.microsoft.com/office/drawing/2014/main" id="{98C2ED26-AABE-A611-EE74-C65BE3811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899" y="2491409"/>
            <a:ext cx="5873715" cy="391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70AC3A2-AF98-88A4-52C0-0C6D0120A4AA}"/>
              </a:ext>
            </a:extLst>
          </p:cNvPr>
          <p:cNvSpPr txBox="1"/>
          <p:nvPr/>
        </p:nvSpPr>
        <p:spPr>
          <a:xfrm>
            <a:off x="7673009" y="2716696"/>
            <a:ext cx="3617843" cy="23083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lt-LT" sz="3600" dirty="0"/>
              <a:t>Kaip pagaminti vandeniui atsparius telefonų dėklus?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9298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E7F416A-C830-72D4-AC8F-689ECDDDB006}"/>
              </a:ext>
            </a:extLst>
          </p:cNvPr>
          <p:cNvSpPr txBox="1"/>
          <p:nvPr/>
        </p:nvSpPr>
        <p:spPr>
          <a:xfrm>
            <a:off x="3207658" y="241143"/>
            <a:ext cx="5297714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lt-LT" sz="4000" b="1" dirty="0"/>
              <a:t>Nesušlapk</a:t>
            </a:r>
            <a:r>
              <a:rPr lang="en-US" sz="4000" b="1" dirty="0"/>
              <a:t>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039CED-6086-E7CE-9590-D535638F264E}"/>
              </a:ext>
            </a:extLst>
          </p:cNvPr>
          <p:cNvSpPr txBox="1"/>
          <p:nvPr/>
        </p:nvSpPr>
        <p:spPr>
          <a:xfrm>
            <a:off x="477563" y="1118805"/>
            <a:ext cx="7513122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lt-LT" sz="3200" dirty="0"/>
              <a:t>Kada reikia apsisaugoti nuo vandens?  Kokios medžiagos naudojamos?</a:t>
            </a:r>
            <a:endParaRPr lang="en-US" sz="3200" dirty="0"/>
          </a:p>
        </p:txBody>
      </p:sp>
      <p:pic>
        <p:nvPicPr>
          <p:cNvPr id="3074" name="Picture 2" descr="Mini Manual Umbrella With water repellant technology – Totes.com USA">
            <a:extLst>
              <a:ext uri="{FF2B5EF4-FFF2-40B4-BE49-F238E27FC236}">
                <a16:creationId xmlns:a16="http://schemas.microsoft.com/office/drawing/2014/main" id="{FDC1DAE0-C419-0891-9245-94C767241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787" y="438978"/>
            <a:ext cx="2990022" cy="299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re Metal Roofs Loud When it Rains?">
            <a:extLst>
              <a:ext uri="{FF2B5EF4-FFF2-40B4-BE49-F238E27FC236}">
                <a16:creationId xmlns:a16="http://schemas.microsoft.com/office/drawing/2014/main" id="{4056709D-AC2E-718C-93F2-10B6A39BF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568" y="4687451"/>
            <a:ext cx="3641658" cy="204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Fall Asleep Instantly on Rainy Night | Heavy Rain on Tent &amp; Strong Thunder  | ASMR White Noise 10Hrs - YouTube">
            <a:extLst>
              <a:ext uri="{FF2B5EF4-FFF2-40B4-BE49-F238E27FC236}">
                <a16:creationId xmlns:a16="http://schemas.microsoft.com/office/drawing/2014/main" id="{A688CFE6-7A18-B24C-07D9-5D17E60DA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568" y="2274227"/>
            <a:ext cx="3641657" cy="204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DIY backpack rain cover from umbrellas! - Cucicucicoo">
            <a:extLst>
              <a:ext uri="{FF2B5EF4-FFF2-40B4-BE49-F238E27FC236}">
                <a16:creationId xmlns:a16="http://schemas.microsoft.com/office/drawing/2014/main" id="{9223B2DC-A6AC-B740-5D39-82FC1443C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9113" y="3713692"/>
            <a:ext cx="2990022" cy="299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Stroller Rain Cover | Keep Out Rain, Wind, &amp; Snow | Bombi™">
            <a:extLst>
              <a:ext uri="{FF2B5EF4-FFF2-40B4-BE49-F238E27FC236}">
                <a16:creationId xmlns:a16="http://schemas.microsoft.com/office/drawing/2014/main" id="{5D0E45DD-6EC6-B137-999C-7CDCF2B40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58146"/>
            <a:ext cx="1967181" cy="1967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Flowering field shower curtain | Simons Maison | Shower Curtains &amp; Hooks |  Bathroom | Simons">
            <a:extLst>
              <a:ext uri="{FF2B5EF4-FFF2-40B4-BE49-F238E27FC236}">
                <a16:creationId xmlns:a16="http://schemas.microsoft.com/office/drawing/2014/main" id="{CC8B7E82-3BCD-F0C7-5C59-FD06C68DA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903" y="3619498"/>
            <a:ext cx="2301221" cy="311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751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0FBA5AC0-063F-0EC1-9932-060F4B6243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93849">
            <a:off x="6172628" y="3864099"/>
            <a:ext cx="1347906" cy="1905000"/>
          </a:xfrm>
          <a:prstGeom prst="rect">
            <a:avLst/>
          </a:prstGeom>
        </p:spPr>
      </p:pic>
      <p:pic>
        <p:nvPicPr>
          <p:cNvPr id="1038" name="Picture 14" descr="Aliuminio folija dėžutėje 30 cm, 12 mk, 80 m | Eurohorecana.lt">
            <a:extLst>
              <a:ext uri="{FF2B5EF4-FFF2-40B4-BE49-F238E27FC236}">
                <a16:creationId xmlns:a16="http://schemas.microsoft.com/office/drawing/2014/main" id="{F7862F38-35F4-5275-8665-DB7B76770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227" y="4286725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edvilnės audinys Africa, GOTS ir OEKO TEX 100 sertifikatai - NaturalU">
            <a:extLst>
              <a:ext uri="{FF2B5EF4-FFF2-40B4-BE49-F238E27FC236}">
                <a16:creationId xmlns:a16="http://schemas.microsoft.com/office/drawing/2014/main" id="{D8DBBA5A-AD37-A0FC-D395-2B5159121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32742">
            <a:off x="4835768" y="2867258"/>
            <a:ext cx="2558636" cy="1439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išeliai su rankenomis, 100 vnt. - E-LENPAKA">
            <a:extLst>
              <a:ext uri="{FF2B5EF4-FFF2-40B4-BE49-F238E27FC236}">
                <a16:creationId xmlns:a16="http://schemas.microsoft.com/office/drawing/2014/main" id="{E0ECA331-5552-EE1D-A1E1-083EE2D01C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4" t="17475" r="14376" b="17475"/>
          <a:stretch/>
        </p:blipFill>
        <p:spPr bwMode="auto">
          <a:xfrm>
            <a:off x="2652593" y="4358101"/>
            <a:ext cx="1613535" cy="1521817"/>
          </a:xfrm>
          <a:prstGeom prst="roundRect">
            <a:avLst>
              <a:gd name="adj" fmla="val 1931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atūrali oda - Baldams">
            <a:extLst>
              <a:ext uri="{FF2B5EF4-FFF2-40B4-BE49-F238E27FC236}">
                <a16:creationId xmlns:a16="http://schemas.microsoft.com/office/drawing/2014/main" id="{06C9A4F3-D9CB-5623-4278-BEC19C09C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610" y="2925034"/>
            <a:ext cx="1747292" cy="182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Neįtikėtinas išradimas: mokslininkai sukūrė plastiką, kuris suskilęs pats  save „išgydo“ | Verslas | 15min.lt">
            <a:extLst>
              <a:ext uri="{FF2B5EF4-FFF2-40B4-BE49-F238E27FC236}">
                <a16:creationId xmlns:a16="http://schemas.microsoft.com/office/drawing/2014/main" id="{573C48BB-1FA4-4505-E6B7-825F3C3377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0" b="35708"/>
          <a:stretch/>
        </p:blipFill>
        <p:spPr bwMode="auto">
          <a:xfrm rot="1448660">
            <a:off x="1278839" y="1140895"/>
            <a:ext cx="1555494" cy="219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8D581C4-FA63-AEE4-49D0-8DB048220868}"/>
              </a:ext>
            </a:extLst>
          </p:cNvPr>
          <p:cNvSpPr txBox="1"/>
          <p:nvPr/>
        </p:nvSpPr>
        <p:spPr>
          <a:xfrm>
            <a:off x="5024660" y="350981"/>
            <a:ext cx="6357257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lt-LT" sz="3200" dirty="0"/>
              <a:t>Kokios medžiagos geriausiai apsaugo nuo vandens?</a:t>
            </a: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74B3A7-C536-6963-39F0-9F3CB05DEAA7}"/>
              </a:ext>
            </a:extLst>
          </p:cNvPr>
          <p:cNvSpPr txBox="1"/>
          <p:nvPr/>
        </p:nvSpPr>
        <p:spPr>
          <a:xfrm>
            <a:off x="1574898" y="1467740"/>
            <a:ext cx="1105849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lt-LT" sz="2000" b="1" dirty="0"/>
              <a:t>Plastikas</a:t>
            </a:r>
            <a:endParaRPr lang="en-US" sz="2000" b="1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C63CC56-DC44-C17E-A322-CB83CCE3C25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9422">
            <a:off x="2980291" y="1603637"/>
            <a:ext cx="3402261" cy="11524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C6A4107-B5B0-70FC-3CB0-0BDE4951D1B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160">
            <a:off x="2170246" y="2244410"/>
            <a:ext cx="1204166" cy="303140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323F806-5099-C19D-8B81-E8FA3EC787E9}"/>
              </a:ext>
            </a:extLst>
          </p:cNvPr>
          <p:cNvSpPr txBox="1"/>
          <p:nvPr/>
        </p:nvSpPr>
        <p:spPr>
          <a:xfrm>
            <a:off x="4142290" y="3159573"/>
            <a:ext cx="72209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lt-LT" sz="2000" b="1" dirty="0"/>
              <a:t>Oda</a:t>
            </a:r>
            <a:endParaRPr lang="en-US" sz="20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B88F917-DC0D-75FD-A2E3-B6754F2686DE}"/>
              </a:ext>
            </a:extLst>
          </p:cNvPr>
          <p:cNvSpPr txBox="1"/>
          <p:nvPr/>
        </p:nvSpPr>
        <p:spPr>
          <a:xfrm>
            <a:off x="4316834" y="1856341"/>
            <a:ext cx="14605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lt-LT" b="1" dirty="0"/>
              <a:t>Burbulinis įpakavimas</a:t>
            </a:r>
            <a:endParaRPr lang="en-GB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195ABAE-B8DF-E01A-9FA5-E0CED3AB95AD}"/>
              </a:ext>
            </a:extLst>
          </p:cNvPr>
          <p:cNvSpPr txBox="1"/>
          <p:nvPr/>
        </p:nvSpPr>
        <p:spPr>
          <a:xfrm>
            <a:off x="4733974" y="5365784"/>
            <a:ext cx="123244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lt-LT" b="1" dirty="0"/>
              <a:t>Folija</a:t>
            </a:r>
            <a:endParaRPr lang="en-GB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CC1E39B-B51C-9DEE-1662-9746FA43E2DF}"/>
              </a:ext>
            </a:extLst>
          </p:cNvPr>
          <p:cNvSpPr txBox="1"/>
          <p:nvPr/>
        </p:nvSpPr>
        <p:spPr>
          <a:xfrm>
            <a:off x="2798695" y="5333457"/>
            <a:ext cx="145839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lt-LT" b="1" dirty="0"/>
              <a:t>Plastikinis maišas</a:t>
            </a:r>
            <a:endParaRPr lang="en-GB" b="1" dirty="0"/>
          </a:p>
        </p:txBody>
      </p:sp>
      <p:pic>
        <p:nvPicPr>
          <p:cNvPr id="1036" name="Picture 12" descr="Ruda/Balta Kartonas (Kraft back CKB) - Popieriausbankas.lt -">
            <a:extLst>
              <a:ext uri="{FF2B5EF4-FFF2-40B4-BE49-F238E27FC236}">
                <a16:creationId xmlns:a16="http://schemas.microsoft.com/office/drawing/2014/main" id="{15C274FB-B1C9-81E1-E2B8-7DE2D78F96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9" t="5118" r="7999" b="5118"/>
          <a:stretch/>
        </p:blipFill>
        <p:spPr bwMode="auto">
          <a:xfrm rot="20515340">
            <a:off x="380479" y="3463174"/>
            <a:ext cx="1807015" cy="1930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14F51AE-6DE9-CE7E-239C-A32E504D82DB}"/>
              </a:ext>
            </a:extLst>
          </p:cNvPr>
          <p:cNvSpPr txBox="1"/>
          <p:nvPr/>
        </p:nvSpPr>
        <p:spPr>
          <a:xfrm>
            <a:off x="5654616" y="3416165"/>
            <a:ext cx="115060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lt-LT" b="1" dirty="0"/>
              <a:t>Medvilnė</a:t>
            </a:r>
            <a:endParaRPr lang="en-GB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7EFC6C3-71F7-D74C-76BB-DCFA5BC3F46B}"/>
              </a:ext>
            </a:extLst>
          </p:cNvPr>
          <p:cNvSpPr txBox="1"/>
          <p:nvPr/>
        </p:nvSpPr>
        <p:spPr>
          <a:xfrm>
            <a:off x="2301505" y="3375815"/>
            <a:ext cx="1211299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lt-LT" b="1" dirty="0"/>
              <a:t>Gofruotas popierius</a:t>
            </a:r>
            <a:endParaRPr lang="en-GB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9EE007A-3247-0788-854F-DAE8F2324413}"/>
              </a:ext>
            </a:extLst>
          </p:cNvPr>
          <p:cNvSpPr txBox="1"/>
          <p:nvPr/>
        </p:nvSpPr>
        <p:spPr>
          <a:xfrm>
            <a:off x="716590" y="4749677"/>
            <a:ext cx="1092199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lt-LT" b="1" dirty="0" err="1"/>
              <a:t>PopieriusKartonas</a:t>
            </a:r>
            <a:endParaRPr lang="en-GB" b="1" dirty="0"/>
          </a:p>
        </p:txBody>
      </p:sp>
      <p:sp>
        <p:nvSpPr>
          <p:cNvPr id="34" name="AutoShape 18">
            <a:extLst>
              <a:ext uri="{FF2B5EF4-FFF2-40B4-BE49-F238E27FC236}">
                <a16:creationId xmlns:a16="http://schemas.microsoft.com/office/drawing/2014/main" id="{22635591-F1EC-D9A4-8012-D5056C48966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727C2CE-7507-E765-3B63-CB1CEB4AEA55}"/>
              </a:ext>
            </a:extLst>
          </p:cNvPr>
          <p:cNvSpPr txBox="1"/>
          <p:nvPr/>
        </p:nvSpPr>
        <p:spPr>
          <a:xfrm>
            <a:off x="6422678" y="4677950"/>
            <a:ext cx="1323239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lt-LT" sz="2000" b="1" dirty="0"/>
              <a:t>Poliesteris</a:t>
            </a:r>
            <a:endParaRPr lang="en-US" sz="2000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FA22C49-20F5-C5E8-CD9C-586FA119D20D}"/>
              </a:ext>
            </a:extLst>
          </p:cNvPr>
          <p:cNvSpPr txBox="1"/>
          <p:nvPr/>
        </p:nvSpPr>
        <p:spPr>
          <a:xfrm>
            <a:off x="7520534" y="2259458"/>
            <a:ext cx="3817007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lt-LT" sz="3200" dirty="0"/>
              <a:t>Kaip atliksite tyrimą?</a:t>
            </a:r>
            <a:endParaRPr lang="en-US" sz="32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524A402-B836-A7DB-6B48-EFE6A42F583B}"/>
              </a:ext>
            </a:extLst>
          </p:cNvPr>
          <p:cNvSpPr txBox="1"/>
          <p:nvPr/>
        </p:nvSpPr>
        <p:spPr>
          <a:xfrm>
            <a:off x="8114596" y="3572933"/>
            <a:ext cx="3817007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lt-LT" sz="3200" dirty="0"/>
              <a:t>Ką ir kuo matuosite?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11350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490" y="262538"/>
            <a:ext cx="5220437" cy="25545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lt-LT" sz="3200" dirty="0"/>
              <a:t>Gal jūs pilsite vienodą kiekį vandens ant skirtingų medžiagų ir matuosite, kiek mililitrų prilašės per tam tikrą laiką?  </a:t>
            </a:r>
            <a:endParaRPr lang="en-GB" sz="32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615B664-95A9-FDCA-CC2F-765809817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90" y="2817083"/>
            <a:ext cx="5220436" cy="293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1697A20D-FD46-6107-B733-6AF98A937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851" y="2817083"/>
            <a:ext cx="5645510" cy="288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F4ED294-19E6-82B0-E01F-EF3219271AB8}"/>
              </a:ext>
            </a:extLst>
          </p:cNvPr>
          <p:cNvSpPr txBox="1"/>
          <p:nvPr/>
        </p:nvSpPr>
        <p:spPr>
          <a:xfrm>
            <a:off x="6096000" y="262538"/>
            <a:ext cx="5636361" cy="255454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lt-LT" sz="3200" dirty="0"/>
              <a:t>O gal jūs padėsite popierinį rankšluostį po skirtingomis medžiagomis ir matuosite, plotą, kuris sušlapo, kai užpylėte vienodą kiekį vandens?  </a:t>
            </a:r>
            <a:endParaRPr lang="en-GB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77FA2F-9EF3-D727-FF74-1E36CD1D15F4}"/>
              </a:ext>
            </a:extLst>
          </p:cNvPr>
          <p:cNvSpPr txBox="1"/>
          <p:nvPr/>
        </p:nvSpPr>
        <p:spPr>
          <a:xfrm>
            <a:off x="3485782" y="5980411"/>
            <a:ext cx="5220435" cy="59983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lt-LT" sz="3200" dirty="0"/>
              <a:t>O gal sugalvosite savo būdą?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4195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688" y="373769"/>
            <a:ext cx="7132081" cy="224676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lt-LT" sz="2800" dirty="0"/>
              <a:t>Turite idėją? Tada padiskutuokite ir nuspręskite: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t-LT" sz="2800" dirty="0"/>
              <a:t>ko jums reiks (priemonės)</a:t>
            </a:r>
            <a:r>
              <a:rPr lang="en-US" sz="2800" dirty="0"/>
              <a:t>;</a:t>
            </a:r>
            <a:r>
              <a:rPr lang="lt-LT" sz="2800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t-LT" sz="2800" dirty="0"/>
              <a:t>ką jūs darysite (metodas)</a:t>
            </a:r>
            <a:r>
              <a:rPr lang="en-US" sz="2800" dirty="0"/>
              <a:t>;</a:t>
            </a:r>
            <a:endParaRPr lang="lt-LT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t-LT" sz="2800" dirty="0"/>
              <a:t>kokių kintamųjų nekeisite</a:t>
            </a:r>
            <a:r>
              <a:rPr lang="en-US" sz="2800" dirty="0"/>
              <a:t>;</a:t>
            </a: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t-LT" sz="2800" dirty="0"/>
              <a:t>ką ir kaip matuosite</a:t>
            </a:r>
            <a:r>
              <a:rPr lang="en-US" sz="2800" dirty="0"/>
              <a:t>.</a:t>
            </a:r>
            <a:endParaRPr lang="lt-LT" sz="2800" dirty="0"/>
          </a:p>
        </p:txBody>
      </p:sp>
      <p:pic>
        <p:nvPicPr>
          <p:cNvPr id="3074" name="Picture 2" descr="sheet of A4 paper on the ground with a drawing of a wellington boot. The boot has been coloured with felt tip and different materials have been taped over the top for a waterproofing science experiment.">
            <a:extLst>
              <a:ext uri="{FF2B5EF4-FFF2-40B4-BE49-F238E27FC236}">
                <a16:creationId xmlns:a16="http://schemas.microsoft.com/office/drawing/2014/main" id="{D33BDC74-22B5-95E2-2F61-2949B0331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1" t="11961" r="11670" b="13529"/>
          <a:stretch/>
        </p:blipFill>
        <p:spPr bwMode="auto">
          <a:xfrm>
            <a:off x="7664929" y="387092"/>
            <a:ext cx="4370740" cy="608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esting Waterproof Materials Investigation (Years 5-6) | CGP Plus">
            <a:extLst>
              <a:ext uri="{FF2B5EF4-FFF2-40B4-BE49-F238E27FC236}">
                <a16:creationId xmlns:a16="http://schemas.microsoft.com/office/drawing/2014/main" id="{C5B64F4D-4FF6-4BE6-FE9C-4B7506DD30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6"/>
          <a:stretch/>
        </p:blipFill>
        <p:spPr bwMode="auto">
          <a:xfrm>
            <a:off x="292688" y="2799472"/>
            <a:ext cx="3171352" cy="389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30C0DA1-4987-9D70-62A6-D488270850DE}"/>
              </a:ext>
            </a:extLst>
          </p:cNvPr>
          <p:cNvSpPr txBox="1"/>
          <p:nvPr/>
        </p:nvSpPr>
        <p:spPr>
          <a:xfrm>
            <a:off x="3554705" y="2937036"/>
            <a:ext cx="4370740" cy="169277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600" b="1" dirty="0"/>
              <a:t>HIPOTEZ</a:t>
            </a:r>
            <a:r>
              <a:rPr lang="lt-LT" sz="2600" b="1" dirty="0"/>
              <a:t>Ė</a:t>
            </a:r>
            <a:r>
              <a:rPr lang="lt-LT" sz="2600" dirty="0"/>
              <a:t> – tai mokslininkų spėjimas.</a:t>
            </a:r>
            <a:endParaRPr lang="en-US" sz="2600" b="1" dirty="0"/>
          </a:p>
          <a:p>
            <a:r>
              <a:rPr lang="lt-LT" sz="2600" dirty="0"/>
              <a:t>Kaip manote, kurios medžiagos nepraleis vandens? Kodėl?</a:t>
            </a:r>
            <a:endParaRPr lang="en-US" sz="2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3D3ED3-FD17-0CE4-D862-D17B0CDE2781}"/>
              </a:ext>
            </a:extLst>
          </p:cNvPr>
          <p:cNvSpPr txBox="1"/>
          <p:nvPr/>
        </p:nvSpPr>
        <p:spPr>
          <a:xfrm>
            <a:off x="3554705" y="4946305"/>
            <a:ext cx="3862472" cy="129266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lt-LT" sz="2600" dirty="0"/>
              <a:t>Atlikite tyrimą, žymėkite rezultatus lentelėje ir padarykite išvadą.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75606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9783" y="157608"/>
            <a:ext cx="7814108" cy="181588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lt-LT" sz="2800" dirty="0"/>
              <a:t>Taigi, kokios jūsų </a:t>
            </a:r>
            <a:r>
              <a:rPr lang="lt-LT" sz="2800" b="1" dirty="0"/>
              <a:t>IŠVADOS</a:t>
            </a:r>
            <a:r>
              <a:rPr lang="lt-LT" sz="2800" dirty="0"/>
              <a:t>? </a:t>
            </a:r>
          </a:p>
          <a:p>
            <a:pPr algn="ctr"/>
            <a:r>
              <a:rPr lang="lt-LT" sz="2800" dirty="0"/>
              <a:t>Kokios medžiagos nepraleido nei lašelio vandens?</a:t>
            </a:r>
          </a:p>
          <a:p>
            <a:r>
              <a:rPr lang="lt-LT" sz="2800" dirty="0"/>
              <a:t>Ar visos jos tinkamos neperšlampamo telefono dėklo gamybai? </a:t>
            </a:r>
            <a:endParaRPr lang="en-GB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597DAB-FFAE-1394-2B5B-EC70897143D4}"/>
              </a:ext>
            </a:extLst>
          </p:cNvPr>
          <p:cNvSpPr txBox="1"/>
          <p:nvPr/>
        </p:nvSpPr>
        <p:spPr>
          <a:xfrm>
            <a:off x="6801887" y="1553926"/>
            <a:ext cx="1359905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lt-LT" sz="2800" b="1" dirty="0"/>
              <a:t>KODĖL?</a:t>
            </a:r>
            <a:endParaRPr lang="en-GB" sz="28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488E28-846C-1BCB-5306-59A67D58AFB7}"/>
              </a:ext>
            </a:extLst>
          </p:cNvPr>
          <p:cNvSpPr txBox="1"/>
          <p:nvPr/>
        </p:nvSpPr>
        <p:spPr>
          <a:xfrm>
            <a:off x="559783" y="2065435"/>
            <a:ext cx="9672034" cy="310854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lt-LT" sz="2800" dirty="0"/>
              <a:t>Išsirinkote medžiagą. Dabar reikia nuspręsti, kaip gaminsite telefono dėklą.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t-LT" sz="2800" dirty="0"/>
              <a:t>Koks užsegimas nepraleis vandens? O gal tiesiog daug kartų susukti viršutinę dėklo dalį?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t-LT" sz="2800" dirty="0"/>
              <a:t>Kaip suklijuoti ar sutvirtinti kraštus, kad neprabėgtų vanduo?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t-LT" sz="2800" dirty="0"/>
              <a:t>Ar reikalingas dirželis, kaip jį pritvirtinti?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t-LT" sz="2800" dirty="0"/>
              <a:t>Kokio dydžio telefono dėklas turi būti?</a:t>
            </a:r>
            <a:endParaRPr lang="en-GB" sz="2800" dirty="0"/>
          </a:p>
        </p:txBody>
      </p:sp>
      <p:pic>
        <p:nvPicPr>
          <p:cNvPr id="5122" name="Picture 2" descr="Waterproof Zips, open end #5 zipper. Black, Red and Grey Water Repellent  Zips | eBay">
            <a:extLst>
              <a:ext uri="{FF2B5EF4-FFF2-40B4-BE49-F238E27FC236}">
                <a16:creationId xmlns:a16="http://schemas.microsoft.com/office/drawing/2014/main" id="{5F8A38C5-6128-CCD4-BD22-E315AAAD1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3550" y="346813"/>
            <a:ext cx="1958437" cy="195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Booe Large Waterproof Travel Pouch - Clear Organizer Bag – Booē">
            <a:extLst>
              <a:ext uri="{FF2B5EF4-FFF2-40B4-BE49-F238E27FC236}">
                <a16:creationId xmlns:a16="http://schemas.microsoft.com/office/drawing/2014/main" id="{F3F73B68-FFC8-1E90-4382-76F4DA6DA1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62"/>
          <a:stretch/>
        </p:blipFill>
        <p:spPr bwMode="auto">
          <a:xfrm>
            <a:off x="9643550" y="4167048"/>
            <a:ext cx="2459152" cy="195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Waterproof charcoal light green mineral roll top backpack">
            <a:extLst>
              <a:ext uri="{FF2B5EF4-FFF2-40B4-BE49-F238E27FC236}">
                <a16:creationId xmlns:a16="http://schemas.microsoft.com/office/drawing/2014/main" id="{94320BAF-0D77-8EE5-5756-A908901F7A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7" t="7842" r="20850" b="9206"/>
          <a:stretch/>
        </p:blipFill>
        <p:spPr bwMode="auto">
          <a:xfrm>
            <a:off x="7689446" y="4175395"/>
            <a:ext cx="1954104" cy="259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EE075E5-5F47-B132-6F13-FCC5E9D33AB9}"/>
              </a:ext>
            </a:extLst>
          </p:cNvPr>
          <p:cNvSpPr txBox="1"/>
          <p:nvPr/>
        </p:nvSpPr>
        <p:spPr>
          <a:xfrm>
            <a:off x="559783" y="5324585"/>
            <a:ext cx="6752558" cy="138499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lt-LT" sz="2800" dirty="0"/>
              <a:t>Suprojektuokite ir nupieškite, kaip atrodys jūsų telefono dėklas ir pažymėkite, iš ko jis bus pagamintas.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72458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454AE-C374-885D-73A5-AC5A72F9F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0823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2800" dirty="0">
                <a:latin typeface="+mn-lt"/>
              </a:rPr>
              <a:t>Metas </a:t>
            </a:r>
            <a:r>
              <a:rPr lang="lt-LT" sz="2800" dirty="0">
                <a:latin typeface="+mn-lt"/>
              </a:rPr>
              <a:t>išbandyti, kaip gerai telefoną nuo vandens apsaugo jūsų pagaminti dėklai. Pagalvokite, kaip galėtumėte tai padaryti. </a:t>
            </a:r>
            <a:endParaRPr lang="en-US" sz="2800" dirty="0">
              <a:latin typeface="+mn-lt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1B088FB-0FAB-B3AD-0955-52431E7DA3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660" t="22942" r="20925" b="30395"/>
          <a:stretch/>
        </p:blipFill>
        <p:spPr>
          <a:xfrm>
            <a:off x="225286" y="3816568"/>
            <a:ext cx="4598506" cy="2030506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742E03C-AE3B-2E1A-CE57-910A8E762240}"/>
              </a:ext>
            </a:extLst>
          </p:cNvPr>
          <p:cNvSpPr txBox="1"/>
          <p:nvPr/>
        </p:nvSpPr>
        <p:spPr>
          <a:xfrm>
            <a:off x="838200" y="1432236"/>
            <a:ext cx="9790043" cy="22467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lt-LT" sz="2800" dirty="0"/>
              <a:t>Ką naudosite vietoje telefono?</a:t>
            </a:r>
          </a:p>
          <a:p>
            <a:r>
              <a:rPr lang="lt-LT" sz="2800" dirty="0"/>
              <a:t>Kaip žinosite, ar „telefonas“ išliko sausas? </a:t>
            </a:r>
          </a:p>
          <a:p>
            <a:r>
              <a:rPr lang="lt-LT" sz="2800" dirty="0"/>
              <a:t>Kiek laiko jis turi išbūti po vandeniu, kad testas būtų sėkmingas?</a:t>
            </a:r>
          </a:p>
          <a:p>
            <a:r>
              <a:rPr lang="lt-LT" sz="2800" dirty="0"/>
              <a:t>Nuo kokio aukščio mesite telefoną į vandenį?</a:t>
            </a:r>
          </a:p>
          <a:p>
            <a:r>
              <a:rPr lang="lt-LT" sz="2800" dirty="0"/>
              <a:t>Kaip žymėsite rezultatus?</a:t>
            </a:r>
            <a:endParaRPr lang="en-US" sz="2800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10D8E4B8-58E0-6684-A965-416388052A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84" r="377" b="20884"/>
          <a:stretch/>
        </p:blipFill>
        <p:spPr bwMode="auto">
          <a:xfrm>
            <a:off x="9492855" y="2862469"/>
            <a:ext cx="2270775" cy="336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EA34D0-EA31-7A54-3598-BCB24A7592EC}"/>
              </a:ext>
            </a:extLst>
          </p:cNvPr>
          <p:cNvSpPr txBox="1"/>
          <p:nvPr/>
        </p:nvSpPr>
        <p:spPr>
          <a:xfrm>
            <a:off x="428370" y="610495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https://www.youtube.com/watch?v=fh9RZosKz-A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E64D15-FF2D-4A2E-365B-8092006B4195}"/>
              </a:ext>
            </a:extLst>
          </p:cNvPr>
          <p:cNvSpPr txBox="1"/>
          <p:nvPr/>
        </p:nvSpPr>
        <p:spPr>
          <a:xfrm>
            <a:off x="4982818" y="3955474"/>
            <a:ext cx="4359966" cy="1754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lt-LT" sz="2700" dirty="0"/>
              <a:t>Suplanuokite eksperimentą. Jį atlikite ir padarykite išvadas. Kas pavyko, o ką kitą kartą darytumėte kitaip?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2147118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9477</TotalTime>
  <Words>369</Words>
  <Application>Microsoft Office PowerPoint</Application>
  <PresentationFormat>Widescreen</PresentationFormat>
  <Paragraphs>50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Metas išbandyti, kaip gerai telefoną nuo vandens apsaugo jūsų pagaminti dėklai. Pagalvokite, kaip galėtumėte tai padaryti.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Diana Grušauskaitė</dc:creator>
  <cp:lastModifiedBy>Diana Grušauskaitė</cp:lastModifiedBy>
  <cp:revision>15</cp:revision>
  <dcterms:created xsi:type="dcterms:W3CDTF">2024-01-16T19:32:37Z</dcterms:created>
  <dcterms:modified xsi:type="dcterms:W3CDTF">2024-05-07T11:20:42Z</dcterms:modified>
</cp:coreProperties>
</file>