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69" r:id="rId6"/>
    <p:sldId id="258" r:id="rId7"/>
    <p:sldId id="276" r:id="rId8"/>
    <p:sldId id="270" r:id="rId9"/>
    <p:sldId id="271" r:id="rId10"/>
    <p:sldId id="272" r:id="rId11"/>
    <p:sldId id="275" r:id="rId12"/>
    <p:sldId id="274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CE7C9-49C7-4056-9290-31B88DDFCA52}" v="99" dt="2022-05-25T12:54:34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2" autoAdjust="0"/>
    <p:restoredTop sz="94628"/>
  </p:normalViewPr>
  <p:slideViewPr>
    <p:cSldViewPr snapToGrid="0">
      <p:cViewPr varScale="1">
        <p:scale>
          <a:sx n="64" d="100"/>
          <a:sy n="64" d="100"/>
        </p:scale>
        <p:origin x="15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8BC63-6FC4-1A4F-A951-D65F16DBFF0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C0EF2-34AE-FE46-9F59-F8B2B86A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2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from https://</a:t>
            </a:r>
            <a:r>
              <a:rPr lang="en-GB" dirty="0" err="1"/>
              <a:t>www.universetoday.com</a:t>
            </a:r>
            <a:r>
              <a:rPr lang="en-GB" dirty="0"/>
              <a:t>/</a:t>
            </a:r>
            <a:r>
              <a:rPr lang="en-GB" dirty="0" err="1"/>
              <a:t>wp</a:t>
            </a:r>
            <a:r>
              <a:rPr lang="en-GB" dirty="0"/>
              <a:t>-content/uploads/2010/03/A-Stormy-</a:t>
            </a:r>
            <a:r>
              <a:rPr lang="en-GB" dirty="0" err="1"/>
              <a:t>Atlantic.jpg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614AB-A639-46CF-96B7-C53876E2960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14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https://youtu.be/zBnKgwnn7i4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C0EF2-34AE-FE46-9F59-F8B2B86A0E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8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https://youtu.be/zBnKgwnn7i4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C0EF2-34AE-FE46-9F59-F8B2B86A0E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0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Evaporation accounts for about 90% of the water in the air with transpiration accounting for most of the other 10%.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C0EF2-34AE-FE46-9F59-F8B2B86A0E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9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C0EF2-34AE-FE46-9F59-F8B2B86A0E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7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4DF1-DF05-4873-9D09-89123D927D6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B6BB-D5DD-4B2F-A037-6A5440931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15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4DF1-DF05-4873-9D09-89123D927D6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B6BB-D5DD-4B2F-A037-6A5440931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7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4DF1-DF05-4873-9D09-89123D927D6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B6BB-D5DD-4B2F-A037-6A5440931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0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4DF1-DF05-4873-9D09-89123D927D6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B6BB-D5DD-4B2F-A037-6A5440931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2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4DF1-DF05-4873-9D09-89123D927D6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B6BB-D5DD-4B2F-A037-6A5440931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8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4DF1-DF05-4873-9D09-89123D927D6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B6BB-D5DD-4B2F-A037-6A5440931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7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4DF1-DF05-4873-9D09-89123D927D6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B6BB-D5DD-4B2F-A037-6A5440931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4DF1-DF05-4873-9D09-89123D927D6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B6BB-D5DD-4B2F-A037-6A5440931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96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4DF1-DF05-4873-9D09-89123D927D6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B6BB-D5DD-4B2F-A037-6A5440931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04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4DF1-DF05-4873-9D09-89123D927D6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B6BB-D5DD-4B2F-A037-6A5440931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2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4DF1-DF05-4873-9D09-89123D927D6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B6BB-D5DD-4B2F-A037-6A5440931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2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04DF1-DF05-4873-9D09-89123D927D6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AB6BB-D5DD-4B2F-A037-6A5440931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BnKgwnn7i4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DFZb_xO8dI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652526-C845-40AA-8B1E-39192235C570}"/>
              </a:ext>
            </a:extLst>
          </p:cNvPr>
          <p:cNvGrpSpPr/>
          <p:nvPr/>
        </p:nvGrpSpPr>
        <p:grpSpPr>
          <a:xfrm>
            <a:off x="860651" y="691524"/>
            <a:ext cx="7422698" cy="3769895"/>
            <a:chOff x="860651" y="691524"/>
            <a:chExt cx="7422698" cy="3769895"/>
          </a:xfrm>
          <a:effectLst/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9E6EA5-A5A2-4ABE-A878-0B132F409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0651" y="691524"/>
              <a:ext cx="7422698" cy="376989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6ABB94-CDCD-4730-84DA-8F424EF626AC}"/>
                </a:ext>
              </a:extLst>
            </p:cNvPr>
            <p:cNvSpPr txBox="1"/>
            <p:nvPr/>
          </p:nvSpPr>
          <p:spPr>
            <a:xfrm>
              <a:off x="1296236" y="1775035"/>
              <a:ext cx="6806363" cy="147732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MS ??"/>
                  <a:cs typeface="Times New Roman" panose="02020603050405020304" pitchFamily="18" charset="0"/>
                </a:rPr>
                <a:t>Iš kur atsiranda ir kur dingsta vanduo?</a:t>
              </a:r>
              <a:endParaRPr lang="en-GB" sz="45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A0AC758-2357-D778-71C4-5A9492C9D05C}"/>
              </a:ext>
            </a:extLst>
          </p:cNvPr>
          <p:cNvSpPr txBox="1"/>
          <p:nvPr/>
        </p:nvSpPr>
        <p:spPr>
          <a:xfrm>
            <a:off x="2098624" y="4683155"/>
            <a:ext cx="5201586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3800" b="1" dirty="0"/>
              <a:t>STEAM</a:t>
            </a:r>
          </a:p>
          <a:p>
            <a:pPr algn="ctr"/>
            <a:r>
              <a:rPr lang="lt-LT" sz="3000" dirty="0"/>
              <a:t>3 Klasė </a:t>
            </a:r>
          </a:p>
          <a:p>
            <a:pPr algn="ctr"/>
            <a:r>
              <a:rPr lang="lt-LT" sz="3800" dirty="0"/>
              <a:t>Vandens apytakos ratas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02027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980F-10C1-D9D6-02AA-30054E38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268" y="220732"/>
            <a:ext cx="7291461" cy="563342"/>
          </a:xfrm>
          <a:solidFill>
            <a:srgbClr val="CCFFFF"/>
          </a:solidFill>
        </p:spPr>
        <p:txBody>
          <a:bodyPr>
            <a:normAutofit/>
          </a:bodyPr>
          <a:lstStyle/>
          <a:p>
            <a:pPr algn="ctr"/>
            <a:r>
              <a:rPr lang="lt-LT" sz="3000" b="1" dirty="0"/>
              <a:t>Pasigaminkite kritulių matavimo prietaisą</a:t>
            </a:r>
            <a:endParaRPr lang="en-US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7615B-0891-BF11-42CA-5DBF82EC2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1" y="924752"/>
            <a:ext cx="8785858" cy="57125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l" fontAlgn="base">
              <a:lnSpc>
                <a:spcPct val="100000"/>
              </a:lnSpc>
              <a:buNone/>
            </a:pPr>
            <a:r>
              <a:rPr lang="lt-LT" sz="2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Ubuntu" panose="020B0504030602030204" pitchFamily="34" charset="0"/>
              </a:rPr>
              <a:t>Jums reikės: </a:t>
            </a:r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r>
              <a:rPr lang="lt-LT" sz="2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Ubuntu" panose="020B0504030602030204" pitchFamily="34" charset="0"/>
              </a:rPr>
              <a:t>Plastikinio butelio</a:t>
            </a:r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r>
              <a:rPr lang="lt-LT" sz="2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Ubuntu" panose="020B0504030602030204" pitchFamily="34" charset="0"/>
              </a:rPr>
              <a:t>Akmenukų</a:t>
            </a:r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r>
              <a:rPr lang="lt-LT" sz="2000" dirty="0">
                <a:solidFill>
                  <a:srgbClr val="000000"/>
                </a:solidFill>
                <a:highlight>
                  <a:srgbClr val="FFFFFF"/>
                </a:highlight>
                <a:latin typeface="Ubuntu" panose="020B0504030602030204" pitchFamily="34" charset="0"/>
              </a:rPr>
              <a:t>Lipnios juostos</a:t>
            </a:r>
            <a:endParaRPr lang="lt-LT" sz="200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Ubuntu" panose="020B050403060203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lt-LT" sz="2000" dirty="0">
                <a:solidFill>
                  <a:srgbClr val="000000"/>
                </a:solidFill>
                <a:highlight>
                  <a:srgbClr val="FFFFFF"/>
                </a:highlight>
                <a:latin typeface="Ubuntu" panose="020B0504030602030204" pitchFamily="34" charset="0"/>
              </a:rPr>
              <a:t>Liniuotės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lt-LT" sz="2000" dirty="0">
                <a:solidFill>
                  <a:srgbClr val="000000"/>
                </a:solidFill>
                <a:highlight>
                  <a:srgbClr val="FFFFFF"/>
                </a:highlight>
                <a:latin typeface="Ubuntu" panose="020B0504030602030204" pitchFamily="34" charset="0"/>
              </a:rPr>
              <a:t>Nenusiplaunančio žymeklio</a:t>
            </a:r>
            <a:endParaRPr lang="en-US" sz="20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F0D3D41F-2432-2391-D628-FA2C16B46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5"/>
          <a:stretch/>
        </p:blipFill>
        <p:spPr bwMode="auto">
          <a:xfrm>
            <a:off x="4202429" y="924751"/>
            <a:ext cx="4762500" cy="25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5917D3-A465-AE99-CE2B-47B38B1A6F5D}"/>
              </a:ext>
            </a:extLst>
          </p:cNvPr>
          <p:cNvSpPr txBox="1"/>
          <p:nvPr/>
        </p:nvSpPr>
        <p:spPr>
          <a:xfrm>
            <a:off x="628649" y="2982356"/>
            <a:ext cx="7460274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lt-LT" sz="2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Ubuntu" panose="020B0504030602030204" pitchFamily="34" charset="0"/>
              </a:rPr>
              <a:t>Instrukcijos: 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lt-LT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Ubuntu" panose="020B0504030602030204" pitchFamily="34" charset="0"/>
              </a:rPr>
              <a:t>Nupjaukite plastikinio butelio viršų. 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lt-LT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Ubuntu" panose="020B0504030602030204" pitchFamily="34" charset="0"/>
              </a:rPr>
              <a:t>Įdėkite keletą akmenų į butelio dugną.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lt-LT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Ubuntu" panose="020B0504030602030204" pitchFamily="34" charset="0"/>
              </a:rPr>
              <a:t>Liniuote ir žymekliu subraižykite skalę ant buteliuko</a:t>
            </a:r>
            <a:r>
              <a:rPr lang="lt-LT" sz="2000" dirty="0">
                <a:solidFill>
                  <a:srgbClr val="000000"/>
                </a:solidFill>
                <a:highlight>
                  <a:srgbClr val="FFFFFF"/>
                </a:highlight>
                <a:latin typeface="Ubuntu" panose="020B0504030602030204" pitchFamily="34" charset="0"/>
              </a:rPr>
              <a:t>.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lt-LT" sz="2000" dirty="0">
                <a:solidFill>
                  <a:srgbClr val="000000"/>
                </a:solidFill>
                <a:highlight>
                  <a:srgbClr val="FFFFFF"/>
                </a:highlight>
                <a:latin typeface="Ubuntu" panose="020B0504030602030204" pitchFamily="34" charset="0"/>
              </a:rPr>
              <a:t>Pasukite nupjautą viršų aukštyn kojom ir priklijuokite ar sąvaržėlėmis prisekite jį prie butelio. </a:t>
            </a:r>
            <a:r>
              <a:rPr lang="lt-LT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Ubuntu" panose="020B0504030602030204" pitchFamily="34" charset="0"/>
              </a:rPr>
              <a:t>Į butelį </a:t>
            </a:r>
            <a:r>
              <a:rPr lang="lt-LT" sz="2000" dirty="0">
                <a:solidFill>
                  <a:srgbClr val="000000"/>
                </a:solidFill>
                <a:highlight>
                  <a:srgbClr val="FFFFFF"/>
                </a:highlight>
                <a:latin typeface="Ubuntu" panose="020B0504030602030204" pitchFamily="34" charset="0"/>
              </a:rPr>
              <a:t>į</a:t>
            </a:r>
            <a:r>
              <a:rPr lang="lt-LT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Ubuntu" panose="020B0504030602030204" pitchFamily="34" charset="0"/>
              </a:rPr>
              <a:t>pilkite vandens, kol jis pasieks apatinę pažymėtą juostelę. 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lt-LT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Ubuntu" panose="020B0504030602030204" pitchFamily="34" charset="0"/>
              </a:rPr>
              <a:t>Padėkite lietaus matuoklį lauke, kur jis gali surinkti vandenį, kai pradeda lyti. 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lt-LT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Ubuntu" panose="020B0504030602030204" pitchFamily="34" charset="0"/>
              </a:rPr>
              <a:t>Pasibaigus lietui/ dienai, patikrinkite ir lentelėje pasižymėkite, kiek pakilo vanduo.</a:t>
            </a:r>
            <a:endParaRPr lang="en-US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12395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63368C-851A-4792-964E-BBC195C137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ln w="82550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D09A6-29C5-4FAF-F91C-64B2D4398F6B}"/>
              </a:ext>
            </a:extLst>
          </p:cNvPr>
          <p:cNvSpPr txBox="1"/>
          <p:nvPr/>
        </p:nvSpPr>
        <p:spPr>
          <a:xfrm>
            <a:off x="2494723" y="309640"/>
            <a:ext cx="4204252" cy="4699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lt-LT" sz="2400" b="1" dirty="0"/>
              <a:t>Ar žinojai, kad..?</a:t>
            </a:r>
            <a:endParaRPr lang="en-US" sz="2400" b="1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1F40D11-04CD-DAFF-FE1C-F84A4A6E5343}"/>
              </a:ext>
            </a:extLst>
          </p:cNvPr>
          <p:cNvSpPr/>
          <p:nvPr/>
        </p:nvSpPr>
        <p:spPr>
          <a:xfrm>
            <a:off x="4632393" y="968649"/>
            <a:ext cx="4204251" cy="982133"/>
          </a:xfrm>
          <a:prstGeom prst="roundRect">
            <a:avLst/>
          </a:prstGeom>
          <a:solidFill>
            <a:schemeClr val="accent2"/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dirty="0"/>
              <a:t>Kiekvienas vandens lašelis yra perdirbtas daugybę kartų- „naujo“ vandens nėra</a:t>
            </a:r>
            <a:r>
              <a:rPr lang="en-US" dirty="0"/>
              <a:t>!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3E5CD0-D935-7EFA-A440-64923057AC69}"/>
              </a:ext>
            </a:extLst>
          </p:cNvPr>
          <p:cNvSpPr/>
          <p:nvPr/>
        </p:nvSpPr>
        <p:spPr>
          <a:xfrm>
            <a:off x="4632393" y="2167467"/>
            <a:ext cx="4206809" cy="954541"/>
          </a:xfrm>
          <a:prstGeom prst="roundRect">
            <a:avLst/>
          </a:prstGeom>
          <a:solidFill>
            <a:schemeClr val="accent2"/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dirty="0"/>
              <a:t>Vandens tūris Žemėje yra </a:t>
            </a:r>
            <a:r>
              <a:rPr lang="en-US" dirty="0"/>
              <a:t>1.386 </a:t>
            </a:r>
            <a:r>
              <a:rPr lang="lt-LT" dirty="0"/>
              <a:t>mln.</a:t>
            </a:r>
            <a:r>
              <a:rPr lang="en-US" dirty="0"/>
              <a:t> km³!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B86B5-87DA-0614-EE99-CA510D69C9B0}"/>
              </a:ext>
            </a:extLst>
          </p:cNvPr>
          <p:cNvSpPr/>
          <p:nvPr/>
        </p:nvSpPr>
        <p:spPr>
          <a:xfrm>
            <a:off x="4632393" y="3338693"/>
            <a:ext cx="4206809" cy="954541"/>
          </a:xfrm>
          <a:prstGeom prst="roundRect">
            <a:avLst/>
          </a:prstGeom>
          <a:solidFill>
            <a:schemeClr val="accent2"/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dirty="0"/>
              <a:t>Beveik</a:t>
            </a:r>
            <a:r>
              <a:rPr lang="en-US" dirty="0"/>
              <a:t> 97% </a:t>
            </a:r>
            <a:r>
              <a:rPr lang="lt-LT" dirty="0"/>
              <a:t>mūsų planetos vandens yra vandenynuose</a:t>
            </a:r>
            <a:r>
              <a:rPr lang="en-US" dirty="0"/>
              <a:t>! </a:t>
            </a:r>
            <a:r>
              <a:rPr lang="lt-LT" dirty="0"/>
              <a:t>Taigi, tik 3</a:t>
            </a:r>
            <a:r>
              <a:rPr lang="en-US" dirty="0"/>
              <a:t>% </a:t>
            </a:r>
            <a:r>
              <a:rPr lang="en-US" dirty="0" err="1"/>
              <a:t>vandens</a:t>
            </a:r>
            <a:r>
              <a:rPr lang="en-US" dirty="0"/>
              <a:t> </a:t>
            </a:r>
            <a:r>
              <a:rPr lang="en-US" dirty="0" err="1"/>
              <a:t>yra</a:t>
            </a:r>
            <a:r>
              <a:rPr lang="en-US" dirty="0"/>
              <a:t> g</a:t>
            </a:r>
            <a:r>
              <a:rPr lang="lt-LT" dirty="0"/>
              <a:t>ė</a:t>
            </a:r>
            <a:r>
              <a:rPr lang="en-US" dirty="0"/>
              <a:t>las, be </a:t>
            </a:r>
            <a:r>
              <a:rPr lang="en-US" dirty="0" err="1"/>
              <a:t>druskos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EED5A17-D634-7124-5494-CDF583194C16}"/>
              </a:ext>
            </a:extLst>
          </p:cNvPr>
          <p:cNvSpPr/>
          <p:nvPr/>
        </p:nvSpPr>
        <p:spPr>
          <a:xfrm>
            <a:off x="4632393" y="4509919"/>
            <a:ext cx="4206809" cy="1292570"/>
          </a:xfrm>
          <a:prstGeom prst="roundRect">
            <a:avLst/>
          </a:prstGeom>
          <a:solidFill>
            <a:schemeClr val="accent2"/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dirty="0"/>
              <a:t>Vandenynai dengia beveik </a:t>
            </a:r>
            <a:r>
              <a:rPr lang="en-US" dirty="0"/>
              <a:t>71% </a:t>
            </a:r>
            <a:r>
              <a:rPr lang="lt-LT" dirty="0"/>
              <a:t>Žemės paviršiaus</a:t>
            </a:r>
            <a:r>
              <a:rPr lang="en-US" dirty="0"/>
              <a:t>. </a:t>
            </a:r>
            <a:r>
              <a:rPr lang="lt-LT" dirty="0"/>
              <a:t>Vanduo atspindi mėlynus šviesos spindulius, todėl iš kosmoso jis matomas mėlynos spalvos</a:t>
            </a:r>
            <a:r>
              <a:rPr lang="en-US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24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04CFBC7-4690-1635-63E0-7CAB99DCD5AA}"/>
              </a:ext>
            </a:extLst>
          </p:cNvPr>
          <p:cNvSpPr txBox="1"/>
          <p:nvPr/>
        </p:nvSpPr>
        <p:spPr>
          <a:xfrm>
            <a:off x="3104447" y="309640"/>
            <a:ext cx="2996550" cy="42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lt-LT" sz="21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Vandens apytakos ratas</a:t>
            </a:r>
            <a:endParaRPr lang="en-US" sz="21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2" name="Arrow: Curved Up 8">
            <a:extLst>
              <a:ext uri="{FF2B5EF4-FFF2-40B4-BE49-F238E27FC236}">
                <a16:creationId xmlns:a16="http://schemas.microsoft.com/office/drawing/2014/main" id="{BAFE8E45-9FC0-A389-FDE9-F56CB80472A4}"/>
              </a:ext>
            </a:extLst>
          </p:cNvPr>
          <p:cNvSpPr/>
          <p:nvPr/>
        </p:nvSpPr>
        <p:spPr>
          <a:xfrm>
            <a:off x="3280847" y="5802520"/>
            <a:ext cx="2426677" cy="924448"/>
          </a:xfrm>
          <a:prstGeom prst="curvedUpArrow">
            <a:avLst/>
          </a:prstGeom>
          <a:solidFill>
            <a:schemeClr val="accent5">
              <a:lumMod val="5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Curved Up 9">
            <a:extLst>
              <a:ext uri="{FF2B5EF4-FFF2-40B4-BE49-F238E27FC236}">
                <a16:creationId xmlns:a16="http://schemas.microsoft.com/office/drawing/2014/main" id="{194523BB-A663-6BAA-2336-757FBCE33D0B}"/>
              </a:ext>
            </a:extLst>
          </p:cNvPr>
          <p:cNvSpPr/>
          <p:nvPr/>
        </p:nvSpPr>
        <p:spPr>
          <a:xfrm rot="10800000">
            <a:off x="3099977" y="812478"/>
            <a:ext cx="2607547" cy="999811"/>
          </a:xfrm>
          <a:prstGeom prst="curvedUpArrow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Up 11">
            <a:extLst>
              <a:ext uri="{FF2B5EF4-FFF2-40B4-BE49-F238E27FC236}">
                <a16:creationId xmlns:a16="http://schemas.microsoft.com/office/drawing/2014/main" id="{8CC50167-713D-5F86-6675-C88E464E6610}"/>
              </a:ext>
            </a:extLst>
          </p:cNvPr>
          <p:cNvSpPr/>
          <p:nvPr/>
        </p:nvSpPr>
        <p:spPr>
          <a:xfrm rot="10800000">
            <a:off x="184568" y="3134527"/>
            <a:ext cx="552660" cy="1416818"/>
          </a:xfrm>
          <a:prstGeom prst="upArrow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Up 11">
            <a:extLst>
              <a:ext uri="{FF2B5EF4-FFF2-40B4-BE49-F238E27FC236}">
                <a16:creationId xmlns:a16="http://schemas.microsoft.com/office/drawing/2014/main" id="{8714BBC6-F50C-AE47-D6DA-326C53008030}"/>
              </a:ext>
            </a:extLst>
          </p:cNvPr>
          <p:cNvSpPr/>
          <p:nvPr/>
        </p:nvSpPr>
        <p:spPr>
          <a:xfrm>
            <a:off x="8432011" y="3002447"/>
            <a:ext cx="552660" cy="1416818"/>
          </a:xfrm>
          <a:prstGeom prst="upArrow">
            <a:avLst/>
          </a:prstGeom>
          <a:solidFill>
            <a:srgbClr val="FF00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8DFC8-E07C-48EC-352F-DDA44433C9F6}"/>
              </a:ext>
            </a:extLst>
          </p:cNvPr>
          <p:cNvSpPr txBox="1"/>
          <p:nvPr/>
        </p:nvSpPr>
        <p:spPr>
          <a:xfrm>
            <a:off x="5842435" y="954397"/>
            <a:ext cx="299655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2000" b="1" dirty="0"/>
              <a:t>Pasikartokim vandens apytakos rato etapus</a:t>
            </a:r>
            <a:endParaRPr lang="en-US" sz="2000" b="1" dirty="0"/>
          </a:p>
        </p:txBody>
      </p:sp>
      <p:pic>
        <p:nvPicPr>
          <p:cNvPr id="4" name="Online Media 3" title="How does rain form and what is the water cycle?">
            <a:hlinkClick r:id="" action="ppaction://media"/>
            <a:extLst>
              <a:ext uri="{FF2B5EF4-FFF2-40B4-BE49-F238E27FC236}">
                <a16:creationId xmlns:a16="http://schemas.microsoft.com/office/drawing/2014/main" id="{0E547468-4A91-FB4C-15C8-3E825C7340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02260" y="1847243"/>
            <a:ext cx="6939480" cy="392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04CFBC7-4690-1635-63E0-7CAB99DCD5AA}"/>
              </a:ext>
            </a:extLst>
          </p:cNvPr>
          <p:cNvSpPr txBox="1"/>
          <p:nvPr/>
        </p:nvSpPr>
        <p:spPr>
          <a:xfrm>
            <a:off x="3073724" y="227412"/>
            <a:ext cx="2996550" cy="42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lt-LT" sz="21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Vandens apytakos ratas</a:t>
            </a:r>
            <a:endParaRPr lang="en-US" sz="21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2" name="Arrow: Curved Up 8">
            <a:extLst>
              <a:ext uri="{FF2B5EF4-FFF2-40B4-BE49-F238E27FC236}">
                <a16:creationId xmlns:a16="http://schemas.microsoft.com/office/drawing/2014/main" id="{BAFE8E45-9FC0-A389-FDE9-F56CB80472A4}"/>
              </a:ext>
            </a:extLst>
          </p:cNvPr>
          <p:cNvSpPr/>
          <p:nvPr/>
        </p:nvSpPr>
        <p:spPr>
          <a:xfrm>
            <a:off x="3358661" y="5957925"/>
            <a:ext cx="2426677" cy="924448"/>
          </a:xfrm>
          <a:prstGeom prst="curvedUpArrow">
            <a:avLst/>
          </a:prstGeom>
          <a:solidFill>
            <a:schemeClr val="accent5">
              <a:lumMod val="5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Curved Up 9">
            <a:extLst>
              <a:ext uri="{FF2B5EF4-FFF2-40B4-BE49-F238E27FC236}">
                <a16:creationId xmlns:a16="http://schemas.microsoft.com/office/drawing/2014/main" id="{194523BB-A663-6BAA-2336-757FBCE33D0B}"/>
              </a:ext>
            </a:extLst>
          </p:cNvPr>
          <p:cNvSpPr/>
          <p:nvPr/>
        </p:nvSpPr>
        <p:spPr>
          <a:xfrm rot="10800000">
            <a:off x="2819634" y="662472"/>
            <a:ext cx="2607547" cy="999811"/>
          </a:xfrm>
          <a:prstGeom prst="curvedUpArrow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Up 11">
            <a:extLst>
              <a:ext uri="{FF2B5EF4-FFF2-40B4-BE49-F238E27FC236}">
                <a16:creationId xmlns:a16="http://schemas.microsoft.com/office/drawing/2014/main" id="{8CC50167-713D-5F86-6675-C88E464E6610}"/>
              </a:ext>
            </a:extLst>
          </p:cNvPr>
          <p:cNvSpPr/>
          <p:nvPr/>
        </p:nvSpPr>
        <p:spPr>
          <a:xfrm rot="10800000">
            <a:off x="184568" y="3134527"/>
            <a:ext cx="552660" cy="1416818"/>
          </a:xfrm>
          <a:prstGeom prst="upArrow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Up 11">
            <a:extLst>
              <a:ext uri="{FF2B5EF4-FFF2-40B4-BE49-F238E27FC236}">
                <a16:creationId xmlns:a16="http://schemas.microsoft.com/office/drawing/2014/main" id="{8714BBC6-F50C-AE47-D6DA-326C53008030}"/>
              </a:ext>
            </a:extLst>
          </p:cNvPr>
          <p:cNvSpPr/>
          <p:nvPr/>
        </p:nvSpPr>
        <p:spPr>
          <a:xfrm>
            <a:off x="8432011" y="3002447"/>
            <a:ext cx="552660" cy="1416818"/>
          </a:xfrm>
          <a:prstGeom prst="upArrow">
            <a:avLst/>
          </a:prstGeom>
          <a:solidFill>
            <a:srgbClr val="FF00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8DFC8-E07C-48EC-352F-DDA44433C9F6}"/>
              </a:ext>
            </a:extLst>
          </p:cNvPr>
          <p:cNvSpPr txBox="1"/>
          <p:nvPr/>
        </p:nvSpPr>
        <p:spPr>
          <a:xfrm>
            <a:off x="5988121" y="803499"/>
            <a:ext cx="299655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2000" b="1" dirty="0"/>
              <a:t>Pasikartokim vandens apytakos rato etapus</a:t>
            </a:r>
            <a:endParaRPr lang="en-US" sz="2000" b="1" dirty="0"/>
          </a:p>
        </p:txBody>
      </p:sp>
      <p:pic>
        <p:nvPicPr>
          <p:cNvPr id="18" name="Online Media 17" title="13 aprašo įrašas. Vandens apytakos rato tyrimas">
            <a:hlinkClick r:id="" action="ppaction://media"/>
            <a:extLst>
              <a:ext uri="{FF2B5EF4-FFF2-40B4-BE49-F238E27FC236}">
                <a16:creationId xmlns:a16="http://schemas.microsoft.com/office/drawing/2014/main" id="{ED1C8D38-2835-1499-E8AC-529A1CEDCC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61137" y="1672707"/>
            <a:ext cx="7683170" cy="434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77828E8-3EBF-8274-0B2D-4AD59B9EF3EC}"/>
              </a:ext>
            </a:extLst>
          </p:cNvPr>
          <p:cNvSpPr txBox="1"/>
          <p:nvPr/>
        </p:nvSpPr>
        <p:spPr>
          <a:xfrm>
            <a:off x="3108498" y="281771"/>
            <a:ext cx="3130204" cy="42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lt-LT" sz="21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Vandens apytakos ratas</a:t>
            </a:r>
            <a:endParaRPr lang="en-US" sz="21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F5DA950-F54B-0B67-9088-74D1E28D4B40}"/>
              </a:ext>
            </a:extLst>
          </p:cNvPr>
          <p:cNvSpPr/>
          <p:nvPr/>
        </p:nvSpPr>
        <p:spPr>
          <a:xfrm>
            <a:off x="1286933" y="957360"/>
            <a:ext cx="6773334" cy="982133"/>
          </a:xfrm>
          <a:prstGeom prst="roundRect">
            <a:avLst/>
          </a:prstGeom>
          <a:solidFill>
            <a:schemeClr val="accent1"/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b="1" dirty="0"/>
              <a:t>Garavimas - saulė šildo vandenį sausumoje, upėse, ežeruose ir jūrose ir paverčia jį vandens garais. Vandens garai pakyla į orą.</a:t>
            </a:r>
            <a:endParaRPr lang="en-GB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8AC7F22-F693-7887-CADE-F40DD157CB1B}"/>
              </a:ext>
            </a:extLst>
          </p:cNvPr>
          <p:cNvSpPr/>
          <p:nvPr/>
        </p:nvSpPr>
        <p:spPr>
          <a:xfrm>
            <a:off x="1286933" y="2033448"/>
            <a:ext cx="6773334" cy="982133"/>
          </a:xfrm>
          <a:prstGeom prst="roundRect">
            <a:avLst/>
          </a:prstGeom>
          <a:solidFill>
            <a:schemeClr val="accent1"/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b="1" dirty="0"/>
              <a:t>Kondensacija - kai vandens garai pakyla aukštai į dangų, jie atvėsta ir vėl virsta skysčiu (vandens lašeliais), sudarydami debesis.</a:t>
            </a:r>
            <a:endParaRPr lang="en-GB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C2E4467-FAE3-4F07-47DE-A6F4A0AA5028}"/>
              </a:ext>
            </a:extLst>
          </p:cNvPr>
          <p:cNvSpPr/>
          <p:nvPr/>
        </p:nvSpPr>
        <p:spPr>
          <a:xfrm>
            <a:off x="1286933" y="3109536"/>
            <a:ext cx="6773334" cy="982133"/>
          </a:xfrm>
          <a:prstGeom prst="roundRect">
            <a:avLst/>
          </a:prstGeom>
          <a:solidFill>
            <a:schemeClr val="accent1"/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b="1" dirty="0"/>
              <a:t>Krituliai - kai vandens lašeliai debesyse susijungia ir tampa per dideli ir sunkūs, kad oras juos sulaikytų, jie nukrenta atgal į Žemę kaip lietus, sniegas, kruša ar šlapdriba</a:t>
            </a:r>
            <a:r>
              <a:rPr lang="en-GB" dirty="0"/>
              <a:t>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7461DF1-4E5C-7FA1-283E-2F16245C637B}"/>
              </a:ext>
            </a:extLst>
          </p:cNvPr>
          <p:cNvSpPr/>
          <p:nvPr/>
        </p:nvSpPr>
        <p:spPr>
          <a:xfrm>
            <a:off x="1286933" y="4185624"/>
            <a:ext cx="6773334" cy="982133"/>
          </a:xfrm>
          <a:prstGeom prst="roundRect">
            <a:avLst/>
          </a:prstGeom>
          <a:solidFill>
            <a:schemeClr val="accent1"/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b="1" dirty="0"/>
              <a:t>Nutekėjimas – vanduo surenkamas ežeruose, upėse ir bėga atgal į jūrą. Visas procesas prasideda iš naujo.</a:t>
            </a:r>
            <a:endParaRPr lang="en-GB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BFF0051-6B1E-4CA4-0C50-23E3C2125052}"/>
              </a:ext>
            </a:extLst>
          </p:cNvPr>
          <p:cNvSpPr/>
          <p:nvPr/>
        </p:nvSpPr>
        <p:spPr>
          <a:xfrm>
            <a:off x="1315069" y="5261712"/>
            <a:ext cx="6773334" cy="982133"/>
          </a:xfrm>
          <a:prstGeom prst="roundRect">
            <a:avLst/>
          </a:prstGeom>
          <a:solidFill>
            <a:schemeClr val="accent1"/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b="1" dirty="0"/>
              <a:t>Susigėrimas – kritulių vandens nubėgimas į požeminius vandenis</a:t>
            </a:r>
            <a:r>
              <a:rPr lang="en-GB" dirty="0"/>
              <a:t>.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DFA57CE1-744E-574A-BC5D-56C13446631C}"/>
              </a:ext>
            </a:extLst>
          </p:cNvPr>
          <p:cNvSpPr/>
          <p:nvPr/>
        </p:nvSpPr>
        <p:spPr>
          <a:xfrm>
            <a:off x="1286933" y="946153"/>
            <a:ext cx="6773334" cy="982133"/>
          </a:xfrm>
          <a:prstGeom prst="roundRect">
            <a:avLst/>
          </a:prstGeom>
          <a:solidFill>
            <a:schemeClr val="accent1"/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garavimas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715F5A6B-88E9-7276-0A2D-659A6B620CF1}"/>
              </a:ext>
            </a:extLst>
          </p:cNvPr>
          <p:cNvSpPr/>
          <p:nvPr/>
        </p:nvSpPr>
        <p:spPr>
          <a:xfrm>
            <a:off x="1286933" y="2022241"/>
            <a:ext cx="6773334" cy="982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kondensacija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F4A6C118-4761-2979-A525-43BA6DFBAD17}"/>
              </a:ext>
            </a:extLst>
          </p:cNvPr>
          <p:cNvSpPr/>
          <p:nvPr/>
        </p:nvSpPr>
        <p:spPr>
          <a:xfrm>
            <a:off x="1286933" y="3107315"/>
            <a:ext cx="6773334" cy="98213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krituliai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DEFC50E7-610E-6831-1E76-CBF73C534E35}"/>
              </a:ext>
            </a:extLst>
          </p:cNvPr>
          <p:cNvSpPr/>
          <p:nvPr/>
        </p:nvSpPr>
        <p:spPr>
          <a:xfrm>
            <a:off x="1286933" y="4203047"/>
            <a:ext cx="6773334" cy="982133"/>
          </a:xfrm>
          <a:prstGeom prst="roundRect">
            <a:avLst/>
          </a:prstGeom>
          <a:solidFill>
            <a:srgbClr val="00B0F0"/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nutekėjimas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E8053DCB-7763-3301-44F1-5AFD023438CC}"/>
              </a:ext>
            </a:extLst>
          </p:cNvPr>
          <p:cNvSpPr/>
          <p:nvPr/>
        </p:nvSpPr>
        <p:spPr>
          <a:xfrm>
            <a:off x="1315069" y="5261712"/>
            <a:ext cx="6773334" cy="9821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susigėrimas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DEFDD3-32F3-9117-169A-42264637EEA5}"/>
              </a:ext>
            </a:extLst>
          </p:cNvPr>
          <p:cNvSpPr/>
          <p:nvPr/>
        </p:nvSpPr>
        <p:spPr>
          <a:xfrm>
            <a:off x="488298" y="589965"/>
            <a:ext cx="8201465" cy="584879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b="1" dirty="0">
                <a:solidFill>
                  <a:schemeClr val="tx1"/>
                </a:solidFill>
              </a:rPr>
              <a:t>1. </a:t>
            </a:r>
            <a:r>
              <a:rPr lang="lt-LT" b="1" dirty="0">
                <a:solidFill>
                  <a:schemeClr val="tx1"/>
                </a:solidFill>
              </a:rPr>
              <a:t>Grupelėse sukonstruokite savo vandens apytakos rato modelį</a:t>
            </a:r>
            <a:r>
              <a:rPr lang="en-GB" b="1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lt-LT" dirty="0">
                <a:solidFill>
                  <a:schemeClr val="tx1"/>
                </a:solidFill>
              </a:rPr>
              <a:t>Nuspręskite:</a:t>
            </a:r>
            <a:r>
              <a:rPr lang="en-GB" dirty="0">
                <a:solidFill>
                  <a:schemeClr val="tx1"/>
                </a:solidFill>
              </a:rPr>
              <a:t>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Kas bus jūsų saulė?</a:t>
            </a:r>
            <a:endParaRPr lang="en-GB" dirty="0">
              <a:solidFill>
                <a:schemeClr val="tx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Kaip pavaizduosite vandenį: upę, jūrą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Kaip sumodeliuosite kalnus, šlaitus, žemę?</a:t>
            </a:r>
            <a:endParaRPr lang="en-GB" dirty="0">
              <a:solidFill>
                <a:schemeClr val="tx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Kokie bus jūsų augalai?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lt-LT" dirty="0">
                <a:solidFill>
                  <a:schemeClr val="tx1"/>
                </a:solidFill>
              </a:rPr>
              <a:t>Pažymėkite savo modelyje visus vandens apytakos rato etapus:</a:t>
            </a:r>
            <a:endParaRPr lang="en-GB" dirty="0">
              <a:solidFill>
                <a:schemeClr val="tx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garavimas</a:t>
            </a:r>
            <a:endParaRPr lang="en-GB" dirty="0">
              <a:solidFill>
                <a:schemeClr val="tx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kondensacija</a:t>
            </a:r>
            <a:endParaRPr lang="en-GB" dirty="0">
              <a:solidFill>
                <a:schemeClr val="tx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krituliai</a:t>
            </a:r>
            <a:endParaRPr lang="en-GB" dirty="0">
              <a:solidFill>
                <a:schemeClr val="tx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nutekėjimas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susigėrimas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E8-3EBF-8274-0B2D-4AD59B9EF3EC}"/>
              </a:ext>
            </a:extLst>
          </p:cNvPr>
          <p:cNvSpPr txBox="1"/>
          <p:nvPr/>
        </p:nvSpPr>
        <p:spPr>
          <a:xfrm>
            <a:off x="3060631" y="106281"/>
            <a:ext cx="3022738" cy="4239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lt-LT" sz="21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Vandens apytakos ratas</a:t>
            </a:r>
            <a:endParaRPr lang="en-US" sz="21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30" name="Picture 6" descr="Make a Water Cycle Model | Lesson Plan">
            <a:extLst>
              <a:ext uri="{FF2B5EF4-FFF2-40B4-BE49-F238E27FC236}">
                <a16:creationId xmlns:a16="http://schemas.microsoft.com/office/drawing/2014/main" id="{E0553ED5-1D3E-7D05-CCF4-9A0F2A4E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69" y="1957466"/>
            <a:ext cx="2606394" cy="19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WATER CYCLE MODEL Printable Paper Diorama. Make It Yourself School Project.  - Etsy">
            <a:extLst>
              <a:ext uri="{FF2B5EF4-FFF2-40B4-BE49-F238E27FC236}">
                <a16:creationId xmlns:a16="http://schemas.microsoft.com/office/drawing/2014/main" id="{3E89A894-02FD-0CDC-12C3-02F2E3F6A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61" y="4064350"/>
            <a:ext cx="2770427" cy="22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Water Cycle Project 3D Model For School Science Exhibition/Water Cycle  Model/3D Science Model - YouTube">
            <a:extLst>
              <a:ext uri="{FF2B5EF4-FFF2-40B4-BE49-F238E27FC236}">
                <a16:creationId xmlns:a16="http://schemas.microsoft.com/office/drawing/2014/main" id="{B7545E05-1B14-5523-AA35-77CAD15BA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r="14612"/>
          <a:stretch/>
        </p:blipFill>
        <p:spPr bwMode="auto">
          <a:xfrm>
            <a:off x="3129388" y="4189975"/>
            <a:ext cx="3124373" cy="224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1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3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0" decel="100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ainwater harvesting model 3d making using cardboard / waste material -  science project | howtofunda - YouTube">
            <a:extLst>
              <a:ext uri="{FF2B5EF4-FFF2-40B4-BE49-F238E27FC236}">
                <a16:creationId xmlns:a16="http://schemas.microsoft.com/office/drawing/2014/main" id="{726C7CA1-A81C-3DBA-CB32-9ECC20369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/>
          <a:stretch/>
        </p:blipFill>
        <p:spPr bwMode="auto">
          <a:xfrm>
            <a:off x="393895" y="4206337"/>
            <a:ext cx="3850351" cy="24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F39C78-7C94-E3D7-9377-796E7E6D424C}"/>
              </a:ext>
            </a:extLst>
          </p:cNvPr>
          <p:cNvSpPr txBox="1"/>
          <p:nvPr/>
        </p:nvSpPr>
        <p:spPr>
          <a:xfrm>
            <a:off x="154746" y="1024704"/>
            <a:ext cx="56552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sz="2400" dirty="0"/>
              <a:t>Sukurkite lietaus surinkimo sistemos dizainą ir sukonstruokite veikiantį modelį.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FD796D-5A3E-1E5F-90AD-42DFE881A86B}"/>
              </a:ext>
            </a:extLst>
          </p:cNvPr>
          <p:cNvSpPr txBox="1"/>
          <p:nvPr/>
        </p:nvSpPr>
        <p:spPr>
          <a:xfrm>
            <a:off x="940191" y="207592"/>
            <a:ext cx="75965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/>
              <a:t>Kaip galima surinkti ir panaudoti lietaus vandenį?</a:t>
            </a:r>
            <a:endParaRPr lang="en-US" sz="2400" b="1" dirty="0"/>
          </a:p>
        </p:txBody>
      </p:sp>
      <p:pic>
        <p:nvPicPr>
          <p:cNvPr id="2054" name="Picture 6" descr="RAIN WATER HARVESTING | WORKING MODEL OF RAIN WATER HARVESTING | SCHOOL  CRAFT |">
            <a:extLst>
              <a:ext uri="{FF2B5EF4-FFF2-40B4-BE49-F238E27FC236}">
                <a16:creationId xmlns:a16="http://schemas.microsoft.com/office/drawing/2014/main" id="{A7BF3195-61B8-BBEB-A2C9-ED0B324AE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995010" y="784495"/>
            <a:ext cx="2867635" cy="322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B38F1B-13B4-EF7A-66F0-25B16F08659D}"/>
              </a:ext>
            </a:extLst>
          </p:cNvPr>
          <p:cNvSpPr txBox="1"/>
          <p:nvPr/>
        </p:nvSpPr>
        <p:spPr>
          <a:xfrm>
            <a:off x="130811" y="1964913"/>
            <a:ext cx="5655212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sz="2400" dirty="0"/>
              <a:t>Pagalvokite: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Kokios formos ir iš ko pagamintas bus jūsų namo stogas?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Kaip lietaus vanduo sutekės į surinkimo vietą?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Iš ko gaminsite latakus?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Kam galėtumėte panaudoti lietaus vandenį?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B3DE4E-4926-F914-24FF-94BE4BE5B4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387"/>
          <a:stretch/>
        </p:blipFill>
        <p:spPr>
          <a:xfrm>
            <a:off x="4485625" y="4119796"/>
            <a:ext cx="4658375" cy="26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6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D29A-F608-FFFD-B536-131CCA74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>
            <a:normAutofit/>
          </a:bodyPr>
          <a:lstStyle/>
          <a:p>
            <a:pPr algn="ctr"/>
            <a:r>
              <a:rPr lang="lt-LT" sz="3400" b="1" dirty="0"/>
              <a:t>Krituliai Lietuvoje per paskutinius metus</a:t>
            </a:r>
            <a:endParaRPr lang="en-US" sz="34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D901552-E1E2-A3EB-AA11-278DA7662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29911"/>
            <a:ext cx="78962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608BD1-DA5B-CC3A-F5AF-0BABFDC18A65}"/>
              </a:ext>
            </a:extLst>
          </p:cNvPr>
          <p:cNvSpPr txBox="1"/>
          <p:nvPr/>
        </p:nvSpPr>
        <p:spPr>
          <a:xfrm>
            <a:off x="1586132" y="1235704"/>
            <a:ext cx="5971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https://www.meteo.lt/klimatas/lietuvos-klimatas/krituliai/</a:t>
            </a:r>
          </a:p>
        </p:txBody>
      </p:sp>
    </p:spTree>
    <p:extLst>
      <p:ext uri="{BB962C8B-B14F-4D97-AF65-F5344CB8AC3E}">
        <p14:creationId xmlns:p14="http://schemas.microsoft.com/office/powerpoint/2010/main" val="401387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118F-4A1B-3843-A478-1975E691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5587"/>
            <a:ext cx="7886700" cy="704019"/>
          </a:xfrm>
        </p:spPr>
        <p:txBody>
          <a:bodyPr>
            <a:normAutofit/>
          </a:bodyPr>
          <a:lstStyle/>
          <a:p>
            <a:pPr algn="ctr"/>
            <a:r>
              <a:rPr lang="lt-LT" sz="3400" b="1" dirty="0"/>
              <a:t>Kaip meteorologai matuoja kritulių kiekį?</a:t>
            </a:r>
            <a:endParaRPr lang="en-US" sz="3400" b="1" dirty="0"/>
          </a:p>
        </p:txBody>
      </p:sp>
      <p:pic>
        <p:nvPicPr>
          <p:cNvPr id="4098" name="Picture 2" descr="Orų stebėjimas ir sinoptinė prognozė">
            <a:extLst>
              <a:ext uri="{FF2B5EF4-FFF2-40B4-BE49-F238E27FC236}">
                <a16:creationId xmlns:a16="http://schemas.microsoft.com/office/drawing/2014/main" id="{1BEA324E-C633-EA08-2787-61690B3A47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9" y="1026940"/>
            <a:ext cx="4638917" cy="332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rų stebėjimas ir sinoptinė prognozė">
            <a:extLst>
              <a:ext uri="{FF2B5EF4-FFF2-40B4-BE49-F238E27FC236}">
                <a16:creationId xmlns:a16="http://schemas.microsoft.com/office/drawing/2014/main" id="{83FC28BD-C471-BA59-CA3E-5D181F535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16" y="3278431"/>
            <a:ext cx="4788104" cy="343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658F62-103A-6590-3767-41642E3C6919}"/>
              </a:ext>
            </a:extLst>
          </p:cNvPr>
          <p:cNvSpPr txBox="1"/>
          <p:nvPr/>
        </p:nvSpPr>
        <p:spPr>
          <a:xfrm>
            <a:off x="5315043" y="1026940"/>
            <a:ext cx="278540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err="1"/>
              <a:t>Kritulmatis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C7081-571C-EF49-E0C5-02B765B5E2C8}"/>
              </a:ext>
            </a:extLst>
          </p:cNvPr>
          <p:cNvSpPr txBox="1"/>
          <p:nvPr/>
        </p:nvSpPr>
        <p:spPr>
          <a:xfrm>
            <a:off x="5176911" y="1891075"/>
            <a:ext cx="3338439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200" b="1" dirty="0"/>
              <a:t>Kodėl prietaisas pakeltas nuo žemės ant metalinės kojos?</a:t>
            </a:r>
            <a:endParaRPr lang="en-US" sz="2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EA77D-9CC8-694E-DF3C-C67510B1FFBF}"/>
              </a:ext>
            </a:extLst>
          </p:cNvPr>
          <p:cNvSpPr txBox="1"/>
          <p:nvPr/>
        </p:nvSpPr>
        <p:spPr>
          <a:xfrm>
            <a:off x="328579" y="4531261"/>
            <a:ext cx="363851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200" b="1" dirty="0"/>
              <a:t>Kokie matavimo vienetai naudojami? </a:t>
            </a:r>
            <a:endParaRPr lang="en-US" sz="2200" b="1" dirty="0"/>
          </a:p>
          <a:p>
            <a:pPr algn="ctr"/>
            <a:r>
              <a:rPr lang="lt-LT" sz="2200" b="1" dirty="0"/>
              <a:t>Ar visada 1</a:t>
            </a:r>
            <a:r>
              <a:rPr lang="en-US" sz="2200" b="1" dirty="0"/>
              <a:t>m</a:t>
            </a:r>
            <a:r>
              <a:rPr lang="lt-LT" sz="2200" b="1" dirty="0"/>
              <a:t>m </a:t>
            </a:r>
            <a:r>
              <a:rPr lang="en-US" sz="2200" b="1" dirty="0"/>
              <a:t>= 1 ml?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FC513-94F4-CC02-2FC8-85135FF964AB}"/>
              </a:ext>
            </a:extLst>
          </p:cNvPr>
          <p:cNvSpPr txBox="1"/>
          <p:nvPr/>
        </p:nvSpPr>
        <p:spPr>
          <a:xfrm>
            <a:off x="328579" y="5816591"/>
            <a:ext cx="363851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Kaip </a:t>
            </a:r>
            <a:r>
              <a:rPr lang="lt-LT" sz="2200" b="1" dirty="0"/>
              <a:t>įsitikinti</a:t>
            </a:r>
            <a:r>
              <a:rPr lang="en-US" sz="2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2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aa0ad-9060-4071-aaa9-9048be3c42a8">
      <Terms xmlns="http://schemas.microsoft.com/office/infopath/2007/PartnerControls"/>
    </lcf76f155ced4ddcb4097134ff3c332f>
    <TaxCatchAll xmlns="4b756efa-9b49-4f98-968f-46e9b83c250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BC8C5E14DF4429EFC49A20DDF4223" ma:contentTypeVersion="16" ma:contentTypeDescription="Create a new document." ma:contentTypeScope="" ma:versionID="94fe48243416e68d76616998740d7c44">
  <xsd:schema xmlns:xsd="http://www.w3.org/2001/XMLSchema" xmlns:xs="http://www.w3.org/2001/XMLSchema" xmlns:p="http://schemas.microsoft.com/office/2006/metadata/properties" xmlns:ns2="f5daa0ad-9060-4071-aaa9-9048be3c42a8" xmlns:ns3="4b756efa-9b49-4f98-968f-46e9b83c250d" targetNamespace="http://schemas.microsoft.com/office/2006/metadata/properties" ma:root="true" ma:fieldsID="b14b1ff9edd4df79115bd7bb5a55d4b9" ns2:_="" ns3:_="">
    <xsd:import namespace="f5daa0ad-9060-4071-aaa9-9048be3c42a8"/>
    <xsd:import namespace="4b756efa-9b49-4f98-968f-46e9b83c2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aa0ad-9060-4071-aaa9-9048be3c42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ce287b-231d-4725-81aa-94b6744472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56efa-9b49-4f98-968f-46e9b83c2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2e59de4-ad31-42ce-a727-9995fd76e032}" ma:internalName="TaxCatchAll" ma:showField="CatchAllData" ma:web="4b756efa-9b49-4f98-968f-46e9b83c2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60B538-FFA5-4E36-AE71-FBA98666B6D0}">
  <ds:schemaRefs>
    <ds:schemaRef ds:uri="http://schemas.microsoft.com/office/2006/metadata/properties"/>
    <ds:schemaRef ds:uri="http://schemas.microsoft.com/office/infopath/2007/PartnerControls"/>
    <ds:schemaRef ds:uri="f5daa0ad-9060-4071-aaa9-9048be3c42a8"/>
    <ds:schemaRef ds:uri="4b756efa-9b49-4f98-968f-46e9b83c250d"/>
  </ds:schemaRefs>
</ds:datastoreItem>
</file>

<file path=customXml/itemProps2.xml><?xml version="1.0" encoding="utf-8"?>
<ds:datastoreItem xmlns:ds="http://schemas.openxmlformats.org/officeDocument/2006/customXml" ds:itemID="{DA8D8B10-AF93-4C05-9BA6-D75A33F72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F04658-9523-4DAA-B46F-D43A4D901F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aa0ad-9060-4071-aaa9-9048be3c42a8"/>
    <ds:schemaRef ds:uri="4b756efa-9b49-4f98-968f-46e9b83c2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1549</TotalTime>
  <Words>527</Words>
  <Application>Microsoft Office PowerPoint</Application>
  <PresentationFormat>On-screen Show (4:3)</PresentationFormat>
  <Paragraphs>76</Paragraphs>
  <Slides>10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Cavolini</vt:lpstr>
      <vt:lpstr>inherit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Krituliai Lietuvoje per paskutinius metus</vt:lpstr>
      <vt:lpstr>Kaip meteorologai matuoja kritulių kiekį?</vt:lpstr>
      <vt:lpstr>Pasigaminkite kritulių matavimo prietaisą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Walker</dc:creator>
  <cp:lastModifiedBy>Diana Grušauskaitė</cp:lastModifiedBy>
  <cp:revision>26</cp:revision>
  <dcterms:created xsi:type="dcterms:W3CDTF">2022-05-04T13:03:56Z</dcterms:created>
  <dcterms:modified xsi:type="dcterms:W3CDTF">2024-04-30T13:07:25Z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0x010100924BC8C5E14DF4429EFC49A20DDF4223</vt:lpwstr>
  </property>
  <property fmtid="{D5CDD505-2E9C-101B-9397-08002B2CF9AE}" pid="3" name="MediaServiceImageTags">
    <vt:lpwstr/>
  </property>
</Properties>
</file>