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nva Sans"/>
      <p:regular r:id="rId11"/>
    </p:embeddedFont>
    <p:embeddedFont>
      <p:font typeface="Canva Sans Bold"/>
      <p:regular r:id="rId12"/>
    </p:embeddedFont>
    <p:embeddedFont>
      <p:font typeface="Lora Bold"/>
      <p:regular r:id="rId13"/>
    </p:embeddedFont>
    <p:embeddedFont>
      <p:font typeface="Montserrat" panose="00000500000000000000" pitchFamily="2" charset="0"/>
      <p:regular r:id="rId14"/>
      <p:bold r:id="rId15"/>
    </p:embeddedFont>
    <p:embeddedFont>
      <p:font typeface="Montserrat Bold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9.sv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5.sv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sv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37.sv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9850" y="333690"/>
            <a:ext cx="8547361" cy="1990827"/>
            <a:chOff x="0" y="0"/>
            <a:chExt cx="1962891" cy="4571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2891" cy="457191"/>
            </a:xfrm>
            <a:custGeom>
              <a:avLst/>
              <a:gdLst/>
              <a:ahLst/>
              <a:cxnLst/>
              <a:rect l="l" t="t" r="r" b="b"/>
              <a:pathLst>
                <a:path w="1962891" h="457191">
                  <a:moveTo>
                    <a:pt x="1759691" y="0"/>
                  </a:moveTo>
                  <a:cubicBezTo>
                    <a:pt x="1871916" y="0"/>
                    <a:pt x="1962891" y="102346"/>
                    <a:pt x="1962891" y="228596"/>
                  </a:cubicBezTo>
                  <a:cubicBezTo>
                    <a:pt x="1962891" y="354845"/>
                    <a:pt x="1871916" y="457191"/>
                    <a:pt x="1759691" y="457191"/>
                  </a:cubicBezTo>
                  <a:lnTo>
                    <a:pt x="203200" y="457191"/>
                  </a:lnTo>
                  <a:cubicBezTo>
                    <a:pt x="90976" y="457191"/>
                    <a:pt x="0" y="354845"/>
                    <a:pt x="0" y="228596"/>
                  </a:cubicBezTo>
                  <a:cubicBezTo>
                    <a:pt x="0" y="10234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5628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2891" cy="495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70229" y="4831972"/>
            <a:ext cx="10617771" cy="106177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10497" y="-1155348"/>
            <a:ext cx="11442348" cy="114423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019908" y="1570513"/>
            <a:ext cx="8530135" cy="8570344"/>
            <a:chOff x="0" y="0"/>
            <a:chExt cx="6350000" cy="6379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79933"/>
            </a:xfrm>
            <a:custGeom>
              <a:avLst/>
              <a:gdLst/>
              <a:ahLst/>
              <a:cxnLst/>
              <a:rect l="l" t="t" r="r" b="b"/>
              <a:pathLst>
                <a:path w="6350000" h="6379933">
                  <a:moveTo>
                    <a:pt x="6350000" y="3190005"/>
                  </a:moveTo>
                  <a:cubicBezTo>
                    <a:pt x="6350000" y="4951703"/>
                    <a:pt x="4928476" y="6379933"/>
                    <a:pt x="3175000" y="6379933"/>
                  </a:cubicBezTo>
                  <a:cubicBezTo>
                    <a:pt x="1421498" y="6379933"/>
                    <a:pt x="0" y="4951703"/>
                    <a:pt x="0" y="3190005"/>
                  </a:cubicBezTo>
                  <a:cubicBezTo>
                    <a:pt x="0" y="1428217"/>
                    <a:pt x="1421498" y="0"/>
                    <a:pt x="3175000" y="0"/>
                  </a:cubicBezTo>
                  <a:cubicBezTo>
                    <a:pt x="4928502" y="0"/>
                    <a:pt x="6350000" y="1428217"/>
                    <a:pt x="6350000" y="3190005"/>
                  </a:cubicBezTo>
                  <a:close/>
                </a:path>
              </a:pathLst>
            </a:custGeom>
            <a:blipFill>
              <a:blip r:embed="rId2"/>
              <a:stretch>
                <a:fillRect l="-25329" r="-25329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8815940" y="4680798"/>
            <a:ext cx="3115239" cy="3115239"/>
          </a:xfrm>
          <a:custGeom>
            <a:avLst/>
            <a:gdLst/>
            <a:ahLst/>
            <a:cxnLst/>
            <a:rect l="l" t="t" r="r" b="b"/>
            <a:pathLst>
              <a:path w="3115239" h="3115239">
                <a:moveTo>
                  <a:pt x="0" y="0"/>
                </a:moveTo>
                <a:lnTo>
                  <a:pt x="3115239" y="0"/>
                </a:lnTo>
                <a:lnTo>
                  <a:pt x="3115239" y="3115239"/>
                </a:lnTo>
                <a:lnTo>
                  <a:pt x="0" y="31152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6548" y="7820919"/>
            <a:ext cx="2550496" cy="4114800"/>
          </a:xfrm>
          <a:custGeom>
            <a:avLst/>
            <a:gdLst/>
            <a:ahLst/>
            <a:cxnLst/>
            <a:rect l="l" t="t" r="r" b="b"/>
            <a:pathLst>
              <a:path w="2550496" h="4114800">
                <a:moveTo>
                  <a:pt x="0" y="0"/>
                </a:moveTo>
                <a:lnTo>
                  <a:pt x="2550496" y="0"/>
                </a:lnTo>
                <a:lnTo>
                  <a:pt x="2550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78955" y="8817988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144000" y="5008858"/>
            <a:ext cx="2459118" cy="245911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2002336" flipH="1" flipV="1">
            <a:off x="9293597" y="-894468"/>
            <a:ext cx="1833800" cy="2958530"/>
          </a:xfrm>
          <a:custGeom>
            <a:avLst/>
            <a:gdLst/>
            <a:ahLst/>
            <a:cxnLst/>
            <a:rect l="l" t="t" r="r" b="b"/>
            <a:pathLst>
              <a:path w="1833800" h="2958530">
                <a:moveTo>
                  <a:pt x="1833800" y="2958530"/>
                </a:moveTo>
                <a:lnTo>
                  <a:pt x="0" y="2958530"/>
                </a:lnTo>
                <a:lnTo>
                  <a:pt x="0" y="0"/>
                </a:lnTo>
                <a:lnTo>
                  <a:pt x="1833800" y="0"/>
                </a:lnTo>
                <a:lnTo>
                  <a:pt x="1833800" y="2958530"/>
                </a:lnTo>
                <a:close/>
              </a:path>
            </a:pathLst>
          </a:custGeom>
          <a:blipFill>
            <a:blip r:embed="rId5">
              <a:alphaModFix amt="3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27211" y="5660743"/>
            <a:ext cx="1292697" cy="1155348"/>
          </a:xfrm>
          <a:custGeom>
            <a:avLst/>
            <a:gdLst/>
            <a:ahLst/>
            <a:cxnLst/>
            <a:rect l="l" t="t" r="r" b="b"/>
            <a:pathLst>
              <a:path w="1292697" h="1155348">
                <a:moveTo>
                  <a:pt x="0" y="0"/>
                </a:moveTo>
                <a:lnTo>
                  <a:pt x="1292697" y="0"/>
                </a:lnTo>
                <a:lnTo>
                  <a:pt x="1292697" y="1155349"/>
                </a:lnTo>
                <a:lnTo>
                  <a:pt x="0" y="11553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32168" y="3538196"/>
            <a:ext cx="9741392" cy="385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6"/>
              </a:lnSpc>
            </a:pPr>
            <a:r>
              <a:rPr lang="en-US" sz="9996" b="1">
                <a:solidFill>
                  <a:srgbClr val="025628"/>
                </a:solidFill>
                <a:latin typeface="Lora Bold"/>
                <a:ea typeface="Lora Bold"/>
                <a:cs typeface="Lora Bold"/>
                <a:sym typeface="Lora Bold"/>
              </a:rPr>
              <a:t>Unikali dovana- vaistažolių arbata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93079"/>
            <a:ext cx="8169936" cy="131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 b="1">
                <a:solidFill>
                  <a:srgbClr val="DCE7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2639" y="1190853"/>
            <a:ext cx="9245010" cy="9096147"/>
            <a:chOff x="0" y="0"/>
            <a:chExt cx="2434900" cy="23956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4900" cy="2395693"/>
            </a:xfrm>
            <a:custGeom>
              <a:avLst/>
              <a:gdLst/>
              <a:ahLst/>
              <a:cxnLst/>
              <a:rect l="l" t="t" r="r" b="b"/>
              <a:pathLst>
                <a:path w="2434900" h="2395693">
                  <a:moveTo>
                    <a:pt x="42708" y="0"/>
                  </a:moveTo>
                  <a:lnTo>
                    <a:pt x="2392192" y="0"/>
                  </a:lnTo>
                  <a:cubicBezTo>
                    <a:pt x="2415779" y="0"/>
                    <a:pt x="2434900" y="19121"/>
                    <a:pt x="2434900" y="42708"/>
                  </a:cubicBezTo>
                  <a:lnTo>
                    <a:pt x="2434900" y="2352985"/>
                  </a:lnTo>
                  <a:cubicBezTo>
                    <a:pt x="2434900" y="2364312"/>
                    <a:pt x="2430400" y="2375175"/>
                    <a:pt x="2422391" y="2383184"/>
                  </a:cubicBezTo>
                  <a:cubicBezTo>
                    <a:pt x="2414382" y="2391193"/>
                    <a:pt x="2403519" y="2395693"/>
                    <a:pt x="2392192" y="2395693"/>
                  </a:cubicBezTo>
                  <a:lnTo>
                    <a:pt x="42708" y="2395693"/>
                  </a:lnTo>
                  <a:cubicBezTo>
                    <a:pt x="19121" y="2395693"/>
                    <a:pt x="0" y="2376572"/>
                    <a:pt x="0" y="2352985"/>
                  </a:cubicBezTo>
                  <a:lnTo>
                    <a:pt x="0" y="42708"/>
                  </a:lnTo>
                  <a:cubicBezTo>
                    <a:pt x="0" y="31381"/>
                    <a:pt x="4500" y="20518"/>
                    <a:pt x="12509" y="12509"/>
                  </a:cubicBezTo>
                  <a:cubicBezTo>
                    <a:pt x="20518" y="4500"/>
                    <a:pt x="31381" y="0"/>
                    <a:pt x="42708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434900" cy="239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296413"/>
            <a:ext cx="8665267" cy="5161336"/>
            <a:chOff x="0" y="0"/>
            <a:chExt cx="10660892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59693" cy="6350000"/>
            </a:xfrm>
            <a:custGeom>
              <a:avLst/>
              <a:gdLst/>
              <a:ahLst/>
              <a:cxnLst/>
              <a:rect l="l" t="t" r="r" b="b"/>
              <a:pathLst>
                <a:path w="10659693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21877" y="0"/>
                    <a:pt x="496525" y="0"/>
                  </a:cubicBezTo>
                  <a:lnTo>
                    <a:pt x="10163168" y="0"/>
                  </a:lnTo>
                  <a:cubicBezTo>
                    <a:pt x="10437816" y="0"/>
                    <a:pt x="10659693" y="234950"/>
                    <a:pt x="10659693" y="525780"/>
                  </a:cubicBezTo>
                  <a:lnTo>
                    <a:pt x="10659693" y="5822950"/>
                  </a:lnTo>
                  <a:cubicBezTo>
                    <a:pt x="10659693" y="6113780"/>
                    <a:pt x="10437816" y="6348730"/>
                    <a:pt x="10163168" y="6348730"/>
                  </a:cubicBezTo>
                  <a:lnTo>
                    <a:pt x="496525" y="6348730"/>
                  </a:lnTo>
                  <a:cubicBezTo>
                    <a:pt x="223076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1214" b="-1121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564432" y="5018563"/>
            <a:ext cx="3694868" cy="36948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795238" y="5249375"/>
            <a:ext cx="3233256" cy="323324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20002" y="5534577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6" y="0"/>
                </a:lnTo>
                <a:lnTo>
                  <a:pt x="817396" y="204350"/>
                </a:lnTo>
                <a:lnTo>
                  <a:pt x="0" y="20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20002" y="6186602"/>
            <a:ext cx="7790180" cy="248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580" lvl="1" indent="-388290" algn="l">
              <a:lnSpc>
                <a:spcPts val="5035"/>
              </a:lnSpc>
              <a:buFont typeface="Arial"/>
              <a:buChar char="•"/>
            </a:pPr>
            <a:r>
              <a:rPr lang="en-US" sz="3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Parduotuvėse</a:t>
            </a:r>
          </a:p>
          <a:p>
            <a:pPr marL="776580" lvl="1" indent="-388290" algn="l">
              <a:lnSpc>
                <a:spcPts val="5035"/>
              </a:lnSpc>
              <a:buFont typeface="Arial"/>
              <a:buChar char="•"/>
            </a:pPr>
            <a:r>
              <a:rPr lang="en-US" sz="3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Vaistinėse</a:t>
            </a:r>
          </a:p>
          <a:p>
            <a:pPr marL="776580" lvl="1" indent="-388290" algn="l">
              <a:lnSpc>
                <a:spcPts val="5035"/>
              </a:lnSpc>
              <a:buFont typeface="Arial"/>
              <a:buChar char="•"/>
            </a:pPr>
            <a:r>
              <a:rPr lang="en-US" sz="3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Individualiuose versluose</a:t>
            </a:r>
          </a:p>
          <a:p>
            <a:pPr marL="776580" lvl="1" indent="-388290" algn="l">
              <a:lnSpc>
                <a:spcPts val="5035"/>
              </a:lnSpc>
              <a:buFont typeface="Arial"/>
              <a:buChar char="•"/>
            </a:pPr>
            <a:r>
              <a:rPr lang="en-US" sz="3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Arbatų rinkiniai</a:t>
            </a:r>
          </a:p>
        </p:txBody>
      </p:sp>
      <p:sp>
        <p:nvSpPr>
          <p:cNvPr id="14" name="Freeform 14"/>
          <p:cNvSpPr/>
          <p:nvPr/>
        </p:nvSpPr>
        <p:spPr>
          <a:xfrm rot="7598706" flipH="1" flipV="1">
            <a:off x="16342400" y="7602610"/>
            <a:ext cx="1833800" cy="2958530"/>
          </a:xfrm>
          <a:custGeom>
            <a:avLst/>
            <a:gdLst/>
            <a:ahLst/>
            <a:cxnLst/>
            <a:rect l="l" t="t" r="r" b="b"/>
            <a:pathLst>
              <a:path w="1833800" h="2958530">
                <a:moveTo>
                  <a:pt x="1833800" y="2958530"/>
                </a:moveTo>
                <a:lnTo>
                  <a:pt x="0" y="2958530"/>
                </a:lnTo>
                <a:lnTo>
                  <a:pt x="0" y="0"/>
                </a:lnTo>
                <a:lnTo>
                  <a:pt x="1833800" y="0"/>
                </a:lnTo>
                <a:lnTo>
                  <a:pt x="1833800" y="295853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02336">
            <a:off x="-581380" y="8898887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6" y="0"/>
                </a:lnTo>
                <a:lnTo>
                  <a:pt x="1588226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623691" y="6457749"/>
            <a:ext cx="3694868" cy="369486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854497" y="6688562"/>
            <a:ext cx="3233256" cy="3233243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665843" y="1957862"/>
            <a:ext cx="6031319" cy="30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Patyrinėkite, kaip supakuotos vaistažolių arbatos prekyboje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880051" y="4153224"/>
            <a:ext cx="4548360" cy="4609051"/>
            <a:chOff x="0" y="0"/>
            <a:chExt cx="812800" cy="8236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23646"/>
            </a:xfrm>
            <a:custGeom>
              <a:avLst/>
              <a:gdLst/>
              <a:ahLst/>
              <a:cxnLst/>
              <a:rect l="l" t="t" r="r" b="b"/>
              <a:pathLst>
                <a:path w="812800" h="823646">
                  <a:moveTo>
                    <a:pt x="406400" y="0"/>
                  </a:moveTo>
                  <a:cubicBezTo>
                    <a:pt x="181951" y="0"/>
                    <a:pt x="0" y="184379"/>
                    <a:pt x="0" y="411823"/>
                  </a:cubicBezTo>
                  <a:cubicBezTo>
                    <a:pt x="0" y="639266"/>
                    <a:pt x="181951" y="823646"/>
                    <a:pt x="406400" y="823646"/>
                  </a:cubicBezTo>
                  <a:cubicBezTo>
                    <a:pt x="630849" y="823646"/>
                    <a:pt x="812800" y="639266"/>
                    <a:pt x="812800" y="411823"/>
                  </a:cubicBezTo>
                  <a:cubicBezTo>
                    <a:pt x="812800" y="1843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7217"/>
              <a:ext cx="660400" cy="669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264743" y="4526685"/>
            <a:ext cx="3862145" cy="3862129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193" y="707234"/>
            <a:ext cx="11835386" cy="8551066"/>
          </a:xfrm>
          <a:custGeom>
            <a:avLst/>
            <a:gdLst/>
            <a:ahLst/>
            <a:cxnLst/>
            <a:rect l="l" t="t" r="r" b="b"/>
            <a:pathLst>
              <a:path w="11835386" h="8551066">
                <a:moveTo>
                  <a:pt x="0" y="0"/>
                </a:moveTo>
                <a:lnTo>
                  <a:pt x="11835385" y="0"/>
                </a:lnTo>
                <a:lnTo>
                  <a:pt x="11835385" y="8551066"/>
                </a:lnTo>
                <a:lnTo>
                  <a:pt x="0" y="855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02968" y="1823166"/>
            <a:ext cx="5141650" cy="51416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16777" r="-1677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771607" y="2845505"/>
            <a:ext cx="3714240" cy="4162226"/>
            <a:chOff x="0" y="0"/>
            <a:chExt cx="6350000" cy="71158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7115893"/>
            </a:xfrm>
            <a:custGeom>
              <a:avLst/>
              <a:gdLst/>
              <a:ahLst/>
              <a:cxnLst/>
              <a:rect l="l" t="t" r="r" b="b"/>
              <a:pathLst>
                <a:path w="6350000" h="7115893">
                  <a:moveTo>
                    <a:pt x="0" y="6755354"/>
                  </a:moveTo>
                  <a:lnTo>
                    <a:pt x="0" y="360539"/>
                  </a:lnTo>
                  <a:cubicBezTo>
                    <a:pt x="0" y="161294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62242"/>
                    <a:pt x="6350000" y="360539"/>
                  </a:cubicBezTo>
                  <a:lnTo>
                    <a:pt x="6350000" y="6755354"/>
                  </a:lnTo>
                  <a:cubicBezTo>
                    <a:pt x="6350000" y="6954600"/>
                    <a:pt x="6134100" y="7115893"/>
                    <a:pt x="5867400" y="7115893"/>
                  </a:cubicBezTo>
                  <a:lnTo>
                    <a:pt x="482600" y="7115893"/>
                  </a:lnTo>
                  <a:cubicBezTo>
                    <a:pt x="217170" y="7115893"/>
                    <a:pt x="0" y="6954600"/>
                    <a:pt x="0" y="6755354"/>
                  </a:cubicBezTo>
                  <a:close/>
                </a:path>
              </a:pathLst>
            </a:custGeom>
            <a:blipFill>
              <a:blip r:embed="rId4"/>
              <a:stretch>
                <a:fillRect l="-6030" r="-603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952747" y="7256219"/>
            <a:ext cx="5442092" cy="2293484"/>
            <a:chOff x="0" y="0"/>
            <a:chExt cx="1433308" cy="6040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3308" cy="604045"/>
            </a:xfrm>
            <a:custGeom>
              <a:avLst/>
              <a:gdLst/>
              <a:ahLst/>
              <a:cxnLst/>
              <a:rect l="l" t="t" r="r" b="b"/>
              <a:pathLst>
                <a:path w="1433308" h="604045">
                  <a:moveTo>
                    <a:pt x="72553" y="0"/>
                  </a:moveTo>
                  <a:lnTo>
                    <a:pt x="1360755" y="0"/>
                  </a:lnTo>
                  <a:cubicBezTo>
                    <a:pt x="1379998" y="0"/>
                    <a:pt x="1398452" y="7644"/>
                    <a:pt x="1412058" y="21250"/>
                  </a:cubicBezTo>
                  <a:cubicBezTo>
                    <a:pt x="1425664" y="34856"/>
                    <a:pt x="1433308" y="53310"/>
                    <a:pt x="1433308" y="72553"/>
                  </a:cubicBezTo>
                  <a:lnTo>
                    <a:pt x="1433308" y="531493"/>
                  </a:lnTo>
                  <a:cubicBezTo>
                    <a:pt x="1433308" y="550735"/>
                    <a:pt x="1425664" y="569189"/>
                    <a:pt x="1412058" y="582795"/>
                  </a:cubicBezTo>
                  <a:cubicBezTo>
                    <a:pt x="1398452" y="596401"/>
                    <a:pt x="1379998" y="604045"/>
                    <a:pt x="1360755" y="604045"/>
                  </a:cubicBezTo>
                  <a:lnTo>
                    <a:pt x="72553" y="604045"/>
                  </a:lnTo>
                  <a:cubicBezTo>
                    <a:pt x="53310" y="604045"/>
                    <a:pt x="34856" y="596401"/>
                    <a:pt x="21250" y="582795"/>
                  </a:cubicBezTo>
                  <a:cubicBezTo>
                    <a:pt x="7644" y="569189"/>
                    <a:pt x="0" y="550735"/>
                    <a:pt x="0" y="531493"/>
                  </a:cubicBezTo>
                  <a:lnTo>
                    <a:pt x="0" y="72553"/>
                  </a:lnTo>
                  <a:cubicBezTo>
                    <a:pt x="0" y="53310"/>
                    <a:pt x="7644" y="34856"/>
                    <a:pt x="21250" y="21250"/>
                  </a:cubicBezTo>
                  <a:cubicBezTo>
                    <a:pt x="34856" y="7644"/>
                    <a:pt x="53310" y="0"/>
                    <a:pt x="72553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433308" cy="60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66136" y="7617930"/>
            <a:ext cx="1570062" cy="15700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48576" y="1720991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6" y="0"/>
                </a:lnTo>
                <a:lnTo>
                  <a:pt x="817396" y="204350"/>
                </a:lnTo>
                <a:lnTo>
                  <a:pt x="0" y="20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72893" flipH="1" flipV="1">
            <a:off x="12628160" y="-1479265"/>
            <a:ext cx="1833800" cy="2958530"/>
          </a:xfrm>
          <a:custGeom>
            <a:avLst/>
            <a:gdLst/>
            <a:ahLst/>
            <a:cxnLst/>
            <a:rect l="l" t="t" r="r" b="b"/>
            <a:pathLst>
              <a:path w="1833800" h="2958530">
                <a:moveTo>
                  <a:pt x="1833800" y="2958530"/>
                </a:moveTo>
                <a:lnTo>
                  <a:pt x="0" y="2958530"/>
                </a:lnTo>
                <a:lnTo>
                  <a:pt x="0" y="0"/>
                </a:lnTo>
                <a:lnTo>
                  <a:pt x="1833800" y="0"/>
                </a:lnTo>
                <a:lnTo>
                  <a:pt x="1833800" y="2958530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02336">
            <a:off x="-604756" y="5369076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7" y="0"/>
                </a:lnTo>
                <a:lnTo>
                  <a:pt x="1588227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9358" y="3141956"/>
            <a:ext cx="7608811" cy="521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5446" lvl="1" indent="-322723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Kokios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medžiagos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naudojamos pakuotėms pagaminti?</a:t>
            </a:r>
          </a:p>
          <a:p>
            <a:pPr marL="645446" lvl="1" indent="-322723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Kaip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užsidaro, užsiriša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pakuotės? </a:t>
            </a:r>
          </a:p>
          <a:p>
            <a:pPr marL="645446" lvl="1" indent="-322723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Kaip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dekoruotos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yra pakuotės?</a:t>
            </a:r>
          </a:p>
          <a:p>
            <a:pPr marL="645446" lvl="1" indent="-322723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Kaip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suklijuotos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ar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susiūtos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marL="645446" lvl="1" indent="-322723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Kokia arbatų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sudėtis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ir kokiomis proporcijomis?</a:t>
            </a:r>
          </a:p>
          <a:p>
            <a:pPr marL="645446" lvl="1" indent="-322723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Kokia arbatžolių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paskirtis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marL="645446" lvl="1" indent="-322723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Kiek </a:t>
            </a:r>
            <a:r>
              <a:rPr lang="en-US" sz="2989" b="1">
                <a:solidFill>
                  <a:srgbClr val="5959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sveria</a:t>
            </a:r>
            <a:r>
              <a:rPr lang="en-US" sz="2989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arbatžolių porcija ar dėžutės/maišelio turinys?</a:t>
            </a:r>
          </a:p>
        </p:txBody>
      </p:sp>
      <p:sp>
        <p:nvSpPr>
          <p:cNvPr id="17" name="Freeform 17"/>
          <p:cNvSpPr/>
          <p:nvPr/>
        </p:nvSpPr>
        <p:spPr>
          <a:xfrm>
            <a:off x="6904818" y="7825287"/>
            <a:ext cx="1292697" cy="1155348"/>
          </a:xfrm>
          <a:custGeom>
            <a:avLst/>
            <a:gdLst/>
            <a:ahLst/>
            <a:cxnLst/>
            <a:rect l="l" t="t" r="r" b="b"/>
            <a:pathLst>
              <a:path w="1292697" h="1155348">
                <a:moveTo>
                  <a:pt x="0" y="0"/>
                </a:moveTo>
                <a:lnTo>
                  <a:pt x="1292698" y="0"/>
                </a:lnTo>
                <a:lnTo>
                  <a:pt x="1292698" y="1155348"/>
                </a:lnTo>
                <a:lnTo>
                  <a:pt x="0" y="11553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771607" y="6650246"/>
            <a:ext cx="3908022" cy="2940313"/>
          </a:xfrm>
          <a:custGeom>
            <a:avLst/>
            <a:gdLst/>
            <a:ahLst/>
            <a:cxnLst/>
            <a:rect l="l" t="t" r="r" b="b"/>
            <a:pathLst>
              <a:path w="3908022" h="2940313">
                <a:moveTo>
                  <a:pt x="0" y="0"/>
                </a:moveTo>
                <a:lnTo>
                  <a:pt x="3908021" y="0"/>
                </a:lnTo>
                <a:lnTo>
                  <a:pt x="3908021" y="2940313"/>
                </a:lnTo>
                <a:lnTo>
                  <a:pt x="0" y="2940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434" t="-19205" r="-1112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288000" y="2641669"/>
            <a:ext cx="3360493" cy="2520370"/>
          </a:xfrm>
          <a:custGeom>
            <a:avLst/>
            <a:gdLst/>
            <a:ahLst/>
            <a:cxnLst/>
            <a:rect l="l" t="t" r="r" b="b"/>
            <a:pathLst>
              <a:path w="3360493" h="2520370">
                <a:moveTo>
                  <a:pt x="0" y="0"/>
                </a:moveTo>
                <a:lnTo>
                  <a:pt x="3360493" y="0"/>
                </a:lnTo>
                <a:lnTo>
                  <a:pt x="3360493" y="2520370"/>
                </a:lnTo>
                <a:lnTo>
                  <a:pt x="0" y="2520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577825" y="707234"/>
            <a:ext cx="4101803" cy="3076352"/>
          </a:xfrm>
          <a:custGeom>
            <a:avLst/>
            <a:gdLst/>
            <a:ahLst/>
            <a:cxnLst/>
            <a:rect l="l" t="t" r="r" b="b"/>
            <a:pathLst>
              <a:path w="4101803" h="3076352">
                <a:moveTo>
                  <a:pt x="0" y="0"/>
                </a:moveTo>
                <a:lnTo>
                  <a:pt x="4101803" y="0"/>
                </a:lnTo>
                <a:lnTo>
                  <a:pt x="4101803" y="3076352"/>
                </a:lnTo>
                <a:lnTo>
                  <a:pt x="0" y="30763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70422" y="849110"/>
            <a:ext cx="4734113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025628"/>
                </a:solidFill>
                <a:latin typeface="Lora Bold"/>
                <a:ea typeface="Lora Bold"/>
                <a:cs typeface="Lora Bold"/>
                <a:sym typeface="Lora Bold"/>
              </a:rPr>
              <a:t>TYRINĖJAME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57274" y="2390209"/>
            <a:ext cx="4247261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25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Atkreipkite dėmesį...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41608" y="7676521"/>
            <a:ext cx="4803011" cy="139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264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Tyrinėdami vaistažolių arbatas ir jų pakuotes, užpildykite mokinio lapus.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513629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7" y="0"/>
                </a:lnTo>
                <a:lnTo>
                  <a:pt x="817397" y="204349"/>
                </a:lnTo>
                <a:lnTo>
                  <a:pt x="0" y="204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3461" y="3978654"/>
            <a:ext cx="5887516" cy="588751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9280" y="4424481"/>
            <a:ext cx="4999626" cy="499960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5047" b="-2504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812042" y="-807212"/>
            <a:ext cx="7236144" cy="10854216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8015714" y="0"/>
            <a:ext cx="6791136" cy="10287000"/>
            <a:chOff x="0" y="0"/>
            <a:chExt cx="1788612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88612" cy="2709333"/>
            </a:xfrm>
            <a:custGeom>
              <a:avLst/>
              <a:gdLst/>
              <a:ahLst/>
              <a:cxnLst/>
              <a:rect l="l" t="t" r="r" b="b"/>
              <a:pathLst>
                <a:path w="1788612" h="2709333">
                  <a:moveTo>
                    <a:pt x="58140" y="0"/>
                  </a:moveTo>
                  <a:lnTo>
                    <a:pt x="1730472" y="0"/>
                  </a:lnTo>
                  <a:cubicBezTo>
                    <a:pt x="1745892" y="0"/>
                    <a:pt x="1760680" y="6125"/>
                    <a:pt x="1771583" y="17029"/>
                  </a:cubicBezTo>
                  <a:cubicBezTo>
                    <a:pt x="1782487" y="27932"/>
                    <a:pt x="1788612" y="42720"/>
                    <a:pt x="1788612" y="58140"/>
                  </a:cubicBezTo>
                  <a:lnTo>
                    <a:pt x="1788612" y="2651193"/>
                  </a:lnTo>
                  <a:cubicBezTo>
                    <a:pt x="1788612" y="2666613"/>
                    <a:pt x="1782487" y="2681401"/>
                    <a:pt x="1771583" y="2692304"/>
                  </a:cubicBezTo>
                  <a:cubicBezTo>
                    <a:pt x="1760680" y="2703208"/>
                    <a:pt x="1745892" y="2709333"/>
                    <a:pt x="1730472" y="2709333"/>
                  </a:cubicBezTo>
                  <a:lnTo>
                    <a:pt x="58140" y="2709333"/>
                  </a:lnTo>
                  <a:cubicBezTo>
                    <a:pt x="42720" y="2709333"/>
                    <a:pt x="27932" y="2703208"/>
                    <a:pt x="17029" y="2692304"/>
                  </a:cubicBezTo>
                  <a:cubicBezTo>
                    <a:pt x="6125" y="2681401"/>
                    <a:pt x="0" y="2666613"/>
                    <a:pt x="0" y="2651193"/>
                  </a:cubicBezTo>
                  <a:lnTo>
                    <a:pt x="0" y="58140"/>
                  </a:lnTo>
                  <a:cubicBezTo>
                    <a:pt x="0" y="42720"/>
                    <a:pt x="6125" y="27932"/>
                    <a:pt x="17029" y="17029"/>
                  </a:cubicBezTo>
                  <a:cubicBezTo>
                    <a:pt x="27932" y="6125"/>
                    <a:pt x="42720" y="0"/>
                    <a:pt x="58140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7886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8520887">
            <a:off x="7221600" y="-442289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7" y="0"/>
                </a:lnTo>
                <a:lnTo>
                  <a:pt x="1588227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520887" flipV="1">
            <a:off x="234587" y="8765835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2562338"/>
                </a:moveTo>
                <a:lnTo>
                  <a:pt x="1588226" y="2562338"/>
                </a:lnTo>
                <a:lnTo>
                  <a:pt x="1588226" y="0"/>
                </a:lnTo>
                <a:lnTo>
                  <a:pt x="0" y="0"/>
                </a:lnTo>
                <a:lnTo>
                  <a:pt x="0" y="2562338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98585" y="838881"/>
            <a:ext cx="145889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Borcelle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80106"/>
            <a:ext cx="538020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025628"/>
                </a:solidFill>
                <a:latin typeface="Lora Bold"/>
                <a:ea typeface="Lora Bold"/>
                <a:cs typeface="Lora Bold"/>
                <a:sym typeface="Lora Bold"/>
              </a:rPr>
              <a:t>STEAM iššūkis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3172" y="2171437"/>
            <a:ext cx="7292542" cy="1268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3686" b="1">
                <a:solidFill>
                  <a:srgbClr val="025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Sukurkite unikalią dovaną- vaistažolių arbatos pakuotę.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15714" y="1121456"/>
            <a:ext cx="6515145" cy="874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4" lvl="1" indent="-356232" algn="l">
              <a:lnSpc>
                <a:spcPts val="5378"/>
              </a:lnSpc>
              <a:buFont typeface="Arial"/>
              <a:buChar char="•"/>
            </a:pPr>
            <a:r>
              <a:rPr lang="en-US" sz="32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Pakuotė turi būti tinkama dovanoti.</a:t>
            </a:r>
          </a:p>
          <a:p>
            <a:pPr marL="712464" lvl="1" indent="-356232" algn="l">
              <a:lnSpc>
                <a:spcPts val="5378"/>
              </a:lnSpc>
              <a:buFont typeface="Arial"/>
              <a:buChar char="•"/>
            </a:pPr>
            <a:r>
              <a:rPr lang="en-US" sz="32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Pakuotė turi būti sandari, kokybiška.</a:t>
            </a:r>
          </a:p>
          <a:p>
            <a:pPr marL="712464" lvl="1" indent="-356232" algn="l">
              <a:lnSpc>
                <a:spcPts val="5378"/>
              </a:lnSpc>
              <a:buFont typeface="Arial"/>
              <a:buChar char="•"/>
            </a:pPr>
            <a:r>
              <a:rPr lang="en-US" sz="32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Ją turi būti galima atidaryti ir uždaryti.</a:t>
            </a:r>
          </a:p>
          <a:p>
            <a:pPr marL="712464" lvl="1" indent="-356232" algn="l">
              <a:lnSpc>
                <a:spcPts val="5378"/>
              </a:lnSpc>
              <a:buFont typeface="Arial"/>
              <a:buChar char="•"/>
            </a:pPr>
            <a:r>
              <a:rPr lang="en-US" sz="32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Vaistažolių arbatos sudėtis turi atitikti paskirtį.</a:t>
            </a:r>
          </a:p>
          <a:p>
            <a:pPr marL="712464" lvl="1" indent="-356232" algn="l">
              <a:lnSpc>
                <a:spcPts val="5378"/>
              </a:lnSpc>
              <a:buFont typeface="Arial"/>
              <a:buChar char="•"/>
            </a:pPr>
            <a:r>
              <a:rPr lang="en-US" sz="32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Pakuotėje turi būti nurodyta arbatos paskirtis,  sudėtis ir svoris.</a:t>
            </a:r>
          </a:p>
          <a:p>
            <a:pPr algn="l">
              <a:lnSpc>
                <a:spcPts val="5378"/>
              </a:lnSpc>
            </a:pPr>
            <a:endParaRPr lang="en-US" sz="3299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77261" y="382270"/>
            <a:ext cx="466804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ED83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Sėkmės kriterijai:</a:t>
            </a:r>
          </a:p>
        </p:txBody>
      </p:sp>
      <p:sp>
        <p:nvSpPr>
          <p:cNvPr id="20" name="Freeform 20"/>
          <p:cNvSpPr/>
          <p:nvPr/>
        </p:nvSpPr>
        <p:spPr>
          <a:xfrm rot="-8520887">
            <a:off x="12598335" y="7308021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6" y="0"/>
                </a:lnTo>
                <a:lnTo>
                  <a:pt x="1588226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22816" y="0"/>
            <a:ext cx="7697382" cy="10287000"/>
            <a:chOff x="0" y="0"/>
            <a:chExt cx="202729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27294" cy="2709333"/>
            </a:xfrm>
            <a:custGeom>
              <a:avLst/>
              <a:gdLst/>
              <a:ahLst/>
              <a:cxnLst/>
              <a:rect l="l" t="t" r="r" b="b"/>
              <a:pathLst>
                <a:path w="2027294" h="2709333">
                  <a:moveTo>
                    <a:pt x="51295" y="0"/>
                  </a:moveTo>
                  <a:lnTo>
                    <a:pt x="1975999" y="0"/>
                  </a:lnTo>
                  <a:cubicBezTo>
                    <a:pt x="1989603" y="0"/>
                    <a:pt x="2002650" y="5404"/>
                    <a:pt x="2012270" y="15024"/>
                  </a:cubicBezTo>
                  <a:cubicBezTo>
                    <a:pt x="2021890" y="24644"/>
                    <a:pt x="2027294" y="37691"/>
                    <a:pt x="2027294" y="51295"/>
                  </a:cubicBezTo>
                  <a:lnTo>
                    <a:pt x="2027294" y="2658038"/>
                  </a:lnTo>
                  <a:cubicBezTo>
                    <a:pt x="2027294" y="2686368"/>
                    <a:pt x="2004328" y="2709333"/>
                    <a:pt x="1975999" y="2709333"/>
                  </a:cubicBezTo>
                  <a:lnTo>
                    <a:pt x="51295" y="2709333"/>
                  </a:lnTo>
                  <a:cubicBezTo>
                    <a:pt x="22966" y="2709333"/>
                    <a:pt x="0" y="2686368"/>
                    <a:pt x="0" y="2658038"/>
                  </a:cubicBezTo>
                  <a:lnTo>
                    <a:pt x="0" y="51295"/>
                  </a:lnTo>
                  <a:cubicBezTo>
                    <a:pt x="0" y="22966"/>
                    <a:pt x="22966" y="0"/>
                    <a:pt x="51295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2729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61532" y="1838636"/>
            <a:ext cx="3626068" cy="362606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38771" b="-3877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090302" y="1838636"/>
            <a:ext cx="3626068" cy="362606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solidFill>
              <a:srgbClr val="ED830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2161532" y="5632232"/>
            <a:ext cx="3626068" cy="362606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090302" y="5632232"/>
            <a:ext cx="3626068" cy="362606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0700948" y="3006847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7" y="0"/>
                </a:lnTo>
                <a:lnTo>
                  <a:pt x="817397" y="204349"/>
                </a:lnTo>
                <a:lnTo>
                  <a:pt x="0" y="204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21170" y="4965634"/>
            <a:ext cx="408698" cy="355732"/>
          </a:xfrm>
          <a:custGeom>
            <a:avLst/>
            <a:gdLst/>
            <a:ahLst/>
            <a:cxnLst/>
            <a:rect l="l" t="t" r="r" b="b"/>
            <a:pathLst>
              <a:path w="408698" h="355732">
                <a:moveTo>
                  <a:pt x="0" y="0"/>
                </a:moveTo>
                <a:lnTo>
                  <a:pt x="408698" y="0"/>
                </a:lnTo>
                <a:lnTo>
                  <a:pt x="408698" y="355732"/>
                </a:lnTo>
                <a:lnTo>
                  <a:pt x="0" y="35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21170" y="6093949"/>
            <a:ext cx="408698" cy="355732"/>
          </a:xfrm>
          <a:custGeom>
            <a:avLst/>
            <a:gdLst/>
            <a:ahLst/>
            <a:cxnLst/>
            <a:rect l="l" t="t" r="r" b="b"/>
            <a:pathLst>
              <a:path w="408698" h="355732">
                <a:moveTo>
                  <a:pt x="0" y="0"/>
                </a:moveTo>
                <a:lnTo>
                  <a:pt x="408698" y="0"/>
                </a:lnTo>
                <a:lnTo>
                  <a:pt x="408698" y="355733"/>
                </a:lnTo>
                <a:lnTo>
                  <a:pt x="0" y="355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21170" y="7221207"/>
            <a:ext cx="408698" cy="355732"/>
          </a:xfrm>
          <a:custGeom>
            <a:avLst/>
            <a:gdLst/>
            <a:ahLst/>
            <a:cxnLst/>
            <a:rect l="l" t="t" r="r" b="b"/>
            <a:pathLst>
              <a:path w="408698" h="355732">
                <a:moveTo>
                  <a:pt x="0" y="0"/>
                </a:moveTo>
                <a:lnTo>
                  <a:pt x="408698" y="0"/>
                </a:lnTo>
                <a:lnTo>
                  <a:pt x="408698" y="355732"/>
                </a:lnTo>
                <a:lnTo>
                  <a:pt x="0" y="35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825930" flipH="1">
            <a:off x="16764830" y="8341988"/>
            <a:ext cx="1837028" cy="2963738"/>
          </a:xfrm>
          <a:custGeom>
            <a:avLst/>
            <a:gdLst/>
            <a:ahLst/>
            <a:cxnLst/>
            <a:rect l="l" t="t" r="r" b="b"/>
            <a:pathLst>
              <a:path w="1837028" h="2963738">
                <a:moveTo>
                  <a:pt x="1837028" y="0"/>
                </a:moveTo>
                <a:lnTo>
                  <a:pt x="0" y="0"/>
                </a:lnTo>
                <a:lnTo>
                  <a:pt x="0" y="2963738"/>
                </a:lnTo>
                <a:lnTo>
                  <a:pt x="1837028" y="2963738"/>
                </a:lnTo>
                <a:lnTo>
                  <a:pt x="1837028" y="0"/>
                </a:lnTo>
                <a:close/>
              </a:path>
            </a:pathLst>
          </a:custGeom>
          <a:blipFill>
            <a:blip r:embed="rId9">
              <a:alphaModFix amt="3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598706">
            <a:off x="8638133" y="-1259211"/>
            <a:ext cx="1833800" cy="2958530"/>
          </a:xfrm>
          <a:custGeom>
            <a:avLst/>
            <a:gdLst/>
            <a:ahLst/>
            <a:cxnLst/>
            <a:rect l="l" t="t" r="r" b="b"/>
            <a:pathLst>
              <a:path w="1833800" h="2958530">
                <a:moveTo>
                  <a:pt x="0" y="0"/>
                </a:moveTo>
                <a:lnTo>
                  <a:pt x="1833799" y="0"/>
                </a:lnTo>
                <a:lnTo>
                  <a:pt x="1833799" y="2958530"/>
                </a:lnTo>
                <a:lnTo>
                  <a:pt x="0" y="2958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50232" y="2361621"/>
            <a:ext cx="1292697" cy="1155348"/>
          </a:xfrm>
          <a:custGeom>
            <a:avLst/>
            <a:gdLst/>
            <a:ahLst/>
            <a:cxnLst/>
            <a:rect l="l" t="t" r="r" b="b"/>
            <a:pathLst>
              <a:path w="1292697" h="1155348">
                <a:moveTo>
                  <a:pt x="0" y="0"/>
                </a:moveTo>
                <a:lnTo>
                  <a:pt x="1292697" y="0"/>
                </a:lnTo>
                <a:lnTo>
                  <a:pt x="1292697" y="1155348"/>
                </a:lnTo>
                <a:lnTo>
                  <a:pt x="0" y="1155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21170" y="8320598"/>
            <a:ext cx="408698" cy="355732"/>
          </a:xfrm>
          <a:custGeom>
            <a:avLst/>
            <a:gdLst/>
            <a:ahLst/>
            <a:cxnLst/>
            <a:rect l="l" t="t" r="r" b="b"/>
            <a:pathLst>
              <a:path w="408698" h="355732">
                <a:moveTo>
                  <a:pt x="0" y="0"/>
                </a:moveTo>
                <a:lnTo>
                  <a:pt x="408698" y="0"/>
                </a:lnTo>
                <a:lnTo>
                  <a:pt x="408698" y="355733"/>
                </a:lnTo>
                <a:lnTo>
                  <a:pt x="0" y="355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700948" y="2002846"/>
            <a:ext cx="4734113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025628"/>
                </a:solidFill>
                <a:latin typeface="Lora Bold"/>
                <a:ea typeface="Lora Bold"/>
                <a:cs typeface="Lora Bold"/>
                <a:sym typeface="Lora Bold"/>
              </a:rPr>
              <a:t>Idėjos...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00948" y="3408526"/>
            <a:ext cx="6784898" cy="136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9"/>
              </a:lnSpc>
            </a:pPr>
            <a:r>
              <a:rPr lang="en-US" sz="2613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Savo grupėje nupieškite 3/4 eskizus vaistažolių arbatos pakuotei, kuri tiktų dovanoti. Apsvarstykite: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00948" y="4908484"/>
            <a:ext cx="6784898" cy="92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7"/>
              </a:lnSpc>
            </a:pPr>
            <a:r>
              <a:rPr lang="en-US" sz="2676" b="1">
                <a:solidFill>
                  <a:srgbClr val="025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 tai bus vienos rūšies vaistažolės, ar jų mišinys?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00948" y="7173582"/>
            <a:ext cx="7553332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25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Kokią pakuotę gaminsite: dėžutę ar maišelį?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67229" y="5960096"/>
            <a:ext cx="6784898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25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Kokia bus arbatos paskirtis? (raminanti, nuo kosulio, šventinė...)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84263" y="3585603"/>
            <a:ext cx="3624634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Dovana Arbata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00948" y="8222426"/>
            <a:ext cx="6751179" cy="91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8"/>
              </a:lnSpc>
            </a:pPr>
            <a:r>
              <a:rPr lang="en-US" sz="2663" b="1">
                <a:solidFill>
                  <a:srgbClr val="025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Iš kokių medžiagų (kartonas, drobė, popierius) ir kokios formos?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4562" y="1598815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7" y="0"/>
                </a:lnTo>
                <a:lnTo>
                  <a:pt x="817397" y="204349"/>
                </a:lnTo>
                <a:lnTo>
                  <a:pt x="0" y="204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0708" y="4571725"/>
            <a:ext cx="8418434" cy="9490075"/>
            <a:chOff x="0" y="0"/>
            <a:chExt cx="2217201" cy="24994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7201" cy="2499444"/>
            </a:xfrm>
            <a:custGeom>
              <a:avLst/>
              <a:gdLst/>
              <a:ahLst/>
              <a:cxnLst/>
              <a:rect l="l" t="t" r="r" b="b"/>
              <a:pathLst>
                <a:path w="2217201" h="2499444">
                  <a:moveTo>
                    <a:pt x="46902" y="0"/>
                  </a:moveTo>
                  <a:lnTo>
                    <a:pt x="2170299" y="0"/>
                  </a:lnTo>
                  <a:cubicBezTo>
                    <a:pt x="2196202" y="0"/>
                    <a:pt x="2217201" y="20999"/>
                    <a:pt x="2217201" y="46902"/>
                  </a:cubicBezTo>
                  <a:lnTo>
                    <a:pt x="2217201" y="2452542"/>
                  </a:lnTo>
                  <a:cubicBezTo>
                    <a:pt x="2217201" y="2478445"/>
                    <a:pt x="2196202" y="2499444"/>
                    <a:pt x="2170299" y="2499444"/>
                  </a:cubicBezTo>
                  <a:lnTo>
                    <a:pt x="46902" y="2499444"/>
                  </a:lnTo>
                  <a:cubicBezTo>
                    <a:pt x="20999" y="2499444"/>
                    <a:pt x="0" y="2478445"/>
                    <a:pt x="0" y="2452542"/>
                  </a:cubicBezTo>
                  <a:lnTo>
                    <a:pt x="0" y="46902"/>
                  </a:lnTo>
                  <a:cubicBezTo>
                    <a:pt x="0" y="20999"/>
                    <a:pt x="20999" y="0"/>
                    <a:pt x="46902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217201" cy="2499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56019" y="1314265"/>
            <a:ext cx="5123414" cy="7551303"/>
            <a:chOff x="0" y="0"/>
            <a:chExt cx="1349376" cy="19888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376" cy="1988821"/>
            </a:xfrm>
            <a:custGeom>
              <a:avLst/>
              <a:gdLst/>
              <a:ahLst/>
              <a:cxnLst/>
              <a:rect l="l" t="t" r="r" b="b"/>
              <a:pathLst>
                <a:path w="1349376" h="1988821">
                  <a:moveTo>
                    <a:pt x="93687" y="0"/>
                  </a:moveTo>
                  <a:lnTo>
                    <a:pt x="1255689" y="0"/>
                  </a:lnTo>
                  <a:cubicBezTo>
                    <a:pt x="1280537" y="0"/>
                    <a:pt x="1304366" y="9871"/>
                    <a:pt x="1321936" y="27440"/>
                  </a:cubicBezTo>
                  <a:cubicBezTo>
                    <a:pt x="1339506" y="45010"/>
                    <a:pt x="1349376" y="68840"/>
                    <a:pt x="1349376" y="93687"/>
                  </a:cubicBezTo>
                  <a:lnTo>
                    <a:pt x="1349376" y="1895133"/>
                  </a:lnTo>
                  <a:cubicBezTo>
                    <a:pt x="1349376" y="1919981"/>
                    <a:pt x="1339506" y="1943810"/>
                    <a:pt x="1321936" y="1961380"/>
                  </a:cubicBezTo>
                  <a:cubicBezTo>
                    <a:pt x="1304366" y="1978950"/>
                    <a:pt x="1280537" y="1988821"/>
                    <a:pt x="1255689" y="1988821"/>
                  </a:cubicBezTo>
                  <a:lnTo>
                    <a:pt x="93687" y="1988821"/>
                  </a:lnTo>
                  <a:cubicBezTo>
                    <a:pt x="68840" y="1988821"/>
                    <a:pt x="45010" y="1978950"/>
                    <a:pt x="27440" y="1961380"/>
                  </a:cubicBezTo>
                  <a:cubicBezTo>
                    <a:pt x="9871" y="1943810"/>
                    <a:pt x="0" y="1919981"/>
                    <a:pt x="0" y="1895133"/>
                  </a:cubicBezTo>
                  <a:lnTo>
                    <a:pt x="0" y="93687"/>
                  </a:lnTo>
                  <a:cubicBezTo>
                    <a:pt x="0" y="68840"/>
                    <a:pt x="9871" y="45010"/>
                    <a:pt x="27440" y="27440"/>
                  </a:cubicBezTo>
                  <a:cubicBezTo>
                    <a:pt x="45010" y="9871"/>
                    <a:pt x="68840" y="0"/>
                    <a:pt x="93687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349376" cy="1988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922719" y="1700990"/>
            <a:ext cx="4590014" cy="6885021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t="-31" b="-3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124562" y="2521262"/>
            <a:ext cx="3779557" cy="3779557"/>
            <a:chOff x="0" y="0"/>
            <a:chExt cx="5039410" cy="503941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039410" cy="503941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830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14795" y="314804"/>
              <a:ext cx="4409819" cy="4409801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  <p:sp>
        <p:nvSpPr>
          <p:cNvPr id="17" name="Freeform 17"/>
          <p:cNvSpPr/>
          <p:nvPr/>
        </p:nvSpPr>
        <p:spPr>
          <a:xfrm rot="-8520887">
            <a:off x="11261140" y="-798754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6" y="0"/>
                </a:lnTo>
                <a:lnTo>
                  <a:pt x="1588226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705736" flipH="1" flipV="1">
            <a:off x="17010370" y="8501574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1588227" y="2562339"/>
                </a:moveTo>
                <a:lnTo>
                  <a:pt x="0" y="2562339"/>
                </a:lnTo>
                <a:lnTo>
                  <a:pt x="0" y="0"/>
                </a:lnTo>
                <a:lnTo>
                  <a:pt x="1588227" y="0"/>
                </a:lnTo>
                <a:lnTo>
                  <a:pt x="1588227" y="2562339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539565"/>
            <a:ext cx="4835560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025628"/>
                </a:solidFill>
                <a:latin typeface="Lora Bold"/>
                <a:ea typeface="Lora Bold"/>
                <a:cs typeface="Lora Bold"/>
                <a:sym typeface="Lora Bold"/>
              </a:rPr>
              <a:t>Dizainas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79433" y="1746014"/>
            <a:ext cx="7163632" cy="771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1681" lvl="1" indent="-335841" algn="l">
              <a:lnSpc>
                <a:spcPts val="4355"/>
              </a:lnSpc>
              <a:buFont typeface="Arial"/>
              <a:buChar char="•"/>
            </a:pPr>
            <a:r>
              <a:rPr lang="en-US" sz="311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Nupieškite, kaip atrodys jūsų vaistažolių pakuotė.</a:t>
            </a:r>
          </a:p>
          <a:p>
            <a:pPr marL="671681" lvl="1" indent="-335841" algn="l">
              <a:lnSpc>
                <a:spcPts val="4355"/>
              </a:lnSpc>
              <a:buFont typeface="Arial"/>
              <a:buChar char="•"/>
            </a:pPr>
            <a:r>
              <a:rPr lang="en-US" sz="311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Nurodykite, kur ir  kokias medžiagas naudosite.</a:t>
            </a:r>
          </a:p>
          <a:p>
            <a:pPr marL="671681" lvl="1" indent="-335841" algn="l">
              <a:lnSpc>
                <a:spcPts val="4355"/>
              </a:lnSpc>
              <a:buFont typeface="Arial"/>
              <a:buChar char="•"/>
            </a:pPr>
            <a:r>
              <a:rPr lang="en-US" sz="311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Pagalvokite, kaip dekoruosite savo pakuotę.</a:t>
            </a:r>
          </a:p>
          <a:p>
            <a:pPr marL="671681" lvl="1" indent="-335841" algn="l">
              <a:lnSpc>
                <a:spcPts val="4355"/>
              </a:lnSpc>
              <a:buFont typeface="Arial"/>
              <a:buChar char="•"/>
            </a:pPr>
            <a:r>
              <a:rPr lang="en-US" sz="311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Kur ir kaip bus nurodyta vaistažolių arbatos sudėtis, svoris ir kita informacija.</a:t>
            </a:r>
          </a:p>
          <a:p>
            <a:pPr marL="671681" lvl="1" indent="-335841" algn="l">
              <a:lnSpc>
                <a:spcPts val="4355"/>
              </a:lnSpc>
              <a:buFont typeface="Arial"/>
              <a:buChar char="•"/>
            </a:pPr>
            <a:r>
              <a:rPr lang="en-US" sz="311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Nusipieškite pakuotės išklotinę, pažymėkite reikalingus matmenis.</a:t>
            </a:r>
          </a:p>
          <a:p>
            <a:pPr marL="671681" lvl="1" indent="-335841" algn="l">
              <a:lnSpc>
                <a:spcPts val="4355"/>
              </a:lnSpc>
              <a:buFont typeface="Arial"/>
              <a:buChar char="•"/>
            </a:pPr>
            <a:r>
              <a:rPr lang="en-US" sz="311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Pagalvokite, kaip užsidarys jūsų pakuotė, kokių užsegimų reikės.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79433" y="774700"/>
            <a:ext cx="7025051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25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Sukurkite savo pakuotės dizainą.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2663" y="6527162"/>
            <a:ext cx="5283356" cy="205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8"/>
              </a:lnSpc>
            </a:pPr>
            <a:r>
              <a:rPr lang="en-US" sz="2934" b="1">
                <a:solidFill>
                  <a:srgbClr val="ED83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Išsirinkite vieną, visiems grupės nariams labiausiai patikusią, idėją ir ją detalizuokite.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8445" y="2919979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6" y="0"/>
                </a:lnTo>
                <a:lnTo>
                  <a:pt x="817396" y="204349"/>
                </a:lnTo>
                <a:lnTo>
                  <a:pt x="0" y="204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63633">
            <a:off x="-710409" y="4945602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7" y="0"/>
                </a:lnTo>
                <a:lnTo>
                  <a:pt x="1588227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161628" y="0"/>
            <a:ext cx="9634018" cy="10287000"/>
            <a:chOff x="0" y="0"/>
            <a:chExt cx="253735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37354" cy="2709333"/>
            </a:xfrm>
            <a:custGeom>
              <a:avLst/>
              <a:gdLst/>
              <a:ahLst/>
              <a:cxnLst/>
              <a:rect l="l" t="t" r="r" b="b"/>
              <a:pathLst>
                <a:path w="2537354" h="2709333">
                  <a:moveTo>
                    <a:pt x="40984" y="0"/>
                  </a:moveTo>
                  <a:lnTo>
                    <a:pt x="2496371" y="0"/>
                  </a:lnTo>
                  <a:cubicBezTo>
                    <a:pt x="2519005" y="0"/>
                    <a:pt x="2537354" y="18349"/>
                    <a:pt x="2537354" y="40984"/>
                  </a:cubicBezTo>
                  <a:lnTo>
                    <a:pt x="2537354" y="2668350"/>
                  </a:lnTo>
                  <a:cubicBezTo>
                    <a:pt x="2537354" y="2679219"/>
                    <a:pt x="2533036" y="2689643"/>
                    <a:pt x="2525351" y="2697329"/>
                  </a:cubicBezTo>
                  <a:cubicBezTo>
                    <a:pt x="2517665" y="2705015"/>
                    <a:pt x="2507240" y="2709333"/>
                    <a:pt x="2496371" y="2709333"/>
                  </a:cubicBezTo>
                  <a:lnTo>
                    <a:pt x="40984" y="2709333"/>
                  </a:lnTo>
                  <a:cubicBezTo>
                    <a:pt x="18349" y="2709333"/>
                    <a:pt x="0" y="2690984"/>
                    <a:pt x="0" y="2668350"/>
                  </a:cubicBezTo>
                  <a:lnTo>
                    <a:pt x="0" y="40984"/>
                  </a:lnTo>
                  <a:cubicBezTo>
                    <a:pt x="0" y="18349"/>
                    <a:pt x="18349" y="0"/>
                    <a:pt x="40984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53735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588014">
            <a:off x="16774515" y="8497015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7" y="0"/>
                </a:lnTo>
                <a:lnTo>
                  <a:pt x="1588227" y="2562338"/>
                </a:lnTo>
                <a:lnTo>
                  <a:pt x="0" y="2562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54983" y="2532205"/>
            <a:ext cx="8704317" cy="5222590"/>
            <a:chOff x="0" y="0"/>
            <a:chExt cx="6350000" cy="381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6"/>
              <a:stretch>
                <a:fillRect t="-33333" b="-3333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903257" y="5517697"/>
            <a:ext cx="5501556" cy="2782602"/>
            <a:chOff x="0" y="0"/>
            <a:chExt cx="1448970" cy="7328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8970" cy="732866"/>
            </a:xfrm>
            <a:custGeom>
              <a:avLst/>
              <a:gdLst/>
              <a:ahLst/>
              <a:cxnLst/>
              <a:rect l="l" t="t" r="r" b="b"/>
              <a:pathLst>
                <a:path w="1448970" h="732866">
                  <a:moveTo>
                    <a:pt x="71768" y="0"/>
                  </a:moveTo>
                  <a:lnTo>
                    <a:pt x="1377201" y="0"/>
                  </a:lnTo>
                  <a:cubicBezTo>
                    <a:pt x="1396235" y="0"/>
                    <a:pt x="1414490" y="7561"/>
                    <a:pt x="1427949" y="21020"/>
                  </a:cubicBezTo>
                  <a:cubicBezTo>
                    <a:pt x="1441408" y="34480"/>
                    <a:pt x="1448970" y="52734"/>
                    <a:pt x="1448970" y="71768"/>
                  </a:cubicBezTo>
                  <a:lnTo>
                    <a:pt x="1448970" y="661098"/>
                  </a:lnTo>
                  <a:cubicBezTo>
                    <a:pt x="1448970" y="680132"/>
                    <a:pt x="1441408" y="698387"/>
                    <a:pt x="1427949" y="711846"/>
                  </a:cubicBezTo>
                  <a:cubicBezTo>
                    <a:pt x="1414490" y="725305"/>
                    <a:pt x="1396235" y="732866"/>
                    <a:pt x="1377201" y="732866"/>
                  </a:cubicBezTo>
                  <a:lnTo>
                    <a:pt x="71768" y="732866"/>
                  </a:lnTo>
                  <a:cubicBezTo>
                    <a:pt x="52734" y="732866"/>
                    <a:pt x="34480" y="725305"/>
                    <a:pt x="21020" y="711846"/>
                  </a:cubicBezTo>
                  <a:cubicBezTo>
                    <a:pt x="7561" y="698387"/>
                    <a:pt x="0" y="680132"/>
                    <a:pt x="0" y="661098"/>
                  </a:cubicBezTo>
                  <a:lnTo>
                    <a:pt x="0" y="71768"/>
                  </a:lnTo>
                  <a:cubicBezTo>
                    <a:pt x="0" y="52734"/>
                    <a:pt x="7561" y="34480"/>
                    <a:pt x="21020" y="21020"/>
                  </a:cubicBezTo>
                  <a:cubicBezTo>
                    <a:pt x="34480" y="7561"/>
                    <a:pt x="52734" y="0"/>
                    <a:pt x="71768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448970" cy="732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57274" y="5517697"/>
            <a:ext cx="5745908" cy="2782602"/>
            <a:chOff x="0" y="0"/>
            <a:chExt cx="1513325" cy="73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3325" cy="732866"/>
            </a:xfrm>
            <a:custGeom>
              <a:avLst/>
              <a:gdLst/>
              <a:ahLst/>
              <a:cxnLst/>
              <a:rect l="l" t="t" r="r" b="b"/>
              <a:pathLst>
                <a:path w="1513325" h="732866">
                  <a:moveTo>
                    <a:pt x="68716" y="0"/>
                  </a:moveTo>
                  <a:lnTo>
                    <a:pt x="1444609" y="0"/>
                  </a:lnTo>
                  <a:cubicBezTo>
                    <a:pt x="1482560" y="0"/>
                    <a:pt x="1513325" y="30765"/>
                    <a:pt x="1513325" y="68716"/>
                  </a:cubicBezTo>
                  <a:lnTo>
                    <a:pt x="1513325" y="664150"/>
                  </a:lnTo>
                  <a:cubicBezTo>
                    <a:pt x="1513325" y="682375"/>
                    <a:pt x="1506086" y="699853"/>
                    <a:pt x="1493199" y="712740"/>
                  </a:cubicBezTo>
                  <a:cubicBezTo>
                    <a:pt x="1480312" y="725627"/>
                    <a:pt x="1462834" y="732866"/>
                    <a:pt x="1444609" y="732866"/>
                  </a:cubicBezTo>
                  <a:lnTo>
                    <a:pt x="68716" y="732866"/>
                  </a:lnTo>
                  <a:cubicBezTo>
                    <a:pt x="30765" y="732866"/>
                    <a:pt x="0" y="702101"/>
                    <a:pt x="0" y="664150"/>
                  </a:cubicBezTo>
                  <a:lnTo>
                    <a:pt x="0" y="68716"/>
                  </a:lnTo>
                  <a:cubicBezTo>
                    <a:pt x="0" y="30765"/>
                    <a:pt x="30765" y="0"/>
                    <a:pt x="68716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513325" cy="732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58445" y="1602907"/>
            <a:ext cx="6874557" cy="92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3"/>
              </a:lnSpc>
            </a:pPr>
            <a:r>
              <a:rPr lang="en-US" sz="6585" b="1">
                <a:solidFill>
                  <a:srgbClr val="025628"/>
                </a:solidFill>
                <a:latin typeface="Lora Bold"/>
                <a:ea typeface="Lora Bold"/>
                <a:cs typeface="Lora Bold"/>
                <a:sym typeface="Lora Bold"/>
              </a:rPr>
              <a:t>Išbandykite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7143" y="5841896"/>
            <a:ext cx="4926170" cy="214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6"/>
              </a:lnSpc>
            </a:pPr>
            <a:r>
              <a:rPr lang="en-US" sz="244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Iš popieriaus pasidarykite savo pakuotės maketą/ išklotinę. </a:t>
            </a:r>
          </a:p>
          <a:p>
            <a:pPr algn="l">
              <a:lnSpc>
                <a:spcPts val="3416"/>
              </a:lnSpc>
            </a:pPr>
            <a:r>
              <a:rPr lang="en-US" sz="244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Tai puikus būdas sužinoti, ar apie viską pagalvojote..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09327" y="5841896"/>
            <a:ext cx="5025693" cy="170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43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Papasakokite draugams apie savo idėją. </a:t>
            </a:r>
          </a:p>
          <a:p>
            <a:pPr algn="l">
              <a:lnSpc>
                <a:spcPts val="3410"/>
              </a:lnSpc>
            </a:pPr>
            <a:r>
              <a:rPr lang="en-US" sz="243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Išklausykite jų komentarų, pastabų, patarimų.</a:t>
            </a:r>
          </a:p>
        </p:txBody>
      </p:sp>
      <p:sp>
        <p:nvSpPr>
          <p:cNvPr id="19" name="Freeform 19"/>
          <p:cNvSpPr/>
          <p:nvPr/>
        </p:nvSpPr>
        <p:spPr>
          <a:xfrm rot="-2588014">
            <a:off x="16038436" y="-226849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6" y="0"/>
                </a:lnTo>
                <a:lnTo>
                  <a:pt x="1588226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357318">
            <a:off x="11160968" y="-619489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0" y="0"/>
                </a:moveTo>
                <a:lnTo>
                  <a:pt x="1588227" y="0"/>
                </a:lnTo>
                <a:lnTo>
                  <a:pt x="1588227" y="2562339"/>
                </a:lnTo>
                <a:lnTo>
                  <a:pt x="0" y="256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44388" y="2082785"/>
            <a:ext cx="12910689" cy="8204215"/>
            <a:chOff x="0" y="0"/>
            <a:chExt cx="3400346" cy="2160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0346" cy="2160781"/>
            </a:xfrm>
            <a:custGeom>
              <a:avLst/>
              <a:gdLst/>
              <a:ahLst/>
              <a:cxnLst/>
              <a:rect l="l" t="t" r="r" b="b"/>
              <a:pathLst>
                <a:path w="3400346" h="2160781">
                  <a:moveTo>
                    <a:pt x="30582" y="0"/>
                  </a:moveTo>
                  <a:lnTo>
                    <a:pt x="3369764" y="0"/>
                  </a:lnTo>
                  <a:cubicBezTo>
                    <a:pt x="3386654" y="0"/>
                    <a:pt x="3400346" y="13692"/>
                    <a:pt x="3400346" y="30582"/>
                  </a:cubicBezTo>
                  <a:lnTo>
                    <a:pt x="3400346" y="2130199"/>
                  </a:lnTo>
                  <a:cubicBezTo>
                    <a:pt x="3400346" y="2138310"/>
                    <a:pt x="3397124" y="2146088"/>
                    <a:pt x="3391389" y="2151824"/>
                  </a:cubicBezTo>
                  <a:cubicBezTo>
                    <a:pt x="3385653" y="2157559"/>
                    <a:pt x="3377874" y="2160781"/>
                    <a:pt x="3369764" y="2160781"/>
                  </a:cubicBezTo>
                  <a:lnTo>
                    <a:pt x="30582" y="2160781"/>
                  </a:lnTo>
                  <a:cubicBezTo>
                    <a:pt x="22471" y="2160781"/>
                    <a:pt x="14693" y="2157559"/>
                    <a:pt x="8957" y="2151824"/>
                  </a:cubicBezTo>
                  <a:cubicBezTo>
                    <a:pt x="3222" y="2146088"/>
                    <a:pt x="0" y="2138310"/>
                    <a:pt x="0" y="2130199"/>
                  </a:cubicBezTo>
                  <a:lnTo>
                    <a:pt x="0" y="30582"/>
                  </a:lnTo>
                  <a:cubicBezTo>
                    <a:pt x="0" y="13692"/>
                    <a:pt x="13692" y="0"/>
                    <a:pt x="30582" y="0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3400346" cy="2160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8585" y="3915188"/>
            <a:ext cx="8838649" cy="5303189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t="-23138" b="-2313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1850214" y="4483434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6" y="0"/>
                </a:lnTo>
                <a:lnTo>
                  <a:pt x="817396" y="204349"/>
                </a:lnTo>
                <a:lnTo>
                  <a:pt x="0" y="2043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5610699"/>
            <a:ext cx="1912168" cy="1912168"/>
          </a:xfrm>
          <a:custGeom>
            <a:avLst/>
            <a:gdLst/>
            <a:ahLst/>
            <a:cxnLst/>
            <a:rect l="l" t="t" r="r" b="b"/>
            <a:pathLst>
              <a:path w="1912168" h="1912168">
                <a:moveTo>
                  <a:pt x="0" y="0"/>
                </a:moveTo>
                <a:lnTo>
                  <a:pt x="1912168" y="0"/>
                </a:lnTo>
                <a:lnTo>
                  <a:pt x="1912168" y="1912168"/>
                </a:lnTo>
                <a:lnTo>
                  <a:pt x="0" y="1912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30067" y="5812066"/>
            <a:ext cx="1509434" cy="1509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12214" y="6166707"/>
            <a:ext cx="745141" cy="800151"/>
          </a:xfrm>
          <a:custGeom>
            <a:avLst/>
            <a:gdLst/>
            <a:ahLst/>
            <a:cxnLst/>
            <a:rect l="l" t="t" r="r" b="b"/>
            <a:pathLst>
              <a:path w="745141" h="800151">
                <a:moveTo>
                  <a:pt x="0" y="0"/>
                </a:moveTo>
                <a:lnTo>
                  <a:pt x="745140" y="0"/>
                </a:lnTo>
                <a:lnTo>
                  <a:pt x="745140" y="800151"/>
                </a:lnTo>
                <a:lnTo>
                  <a:pt x="0" y="800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850214" y="3275117"/>
            <a:ext cx="5409086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PAGAMINKITE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26268" y="4983946"/>
            <a:ext cx="6954731" cy="460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7"/>
              </a:lnSpc>
            </a:pPr>
            <a:r>
              <a:rPr lang="en-US" sz="292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Pasiskirstykite pareigomis ir pagaminkite unikalią dovaną - vaistažolių arbatą ar net jos rinkinį!</a:t>
            </a:r>
          </a:p>
          <a:p>
            <a:pPr algn="l">
              <a:lnSpc>
                <a:spcPts val="4097"/>
              </a:lnSpc>
            </a:pPr>
            <a:r>
              <a:rPr lang="en-US" sz="292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Vienas komandos narys gali gaminti pakuotę, kitas - ją dekoruoti, trečias - sverti vaistažoles, gaminti etiketes. O gal jūsų rinkinyje bus arbatos priedų, kuriais taip pat turi kažkas pasirūpinti?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7398" y="2137399"/>
            <a:ext cx="817397" cy="204349"/>
          </a:xfrm>
          <a:custGeom>
            <a:avLst/>
            <a:gdLst/>
            <a:ahLst/>
            <a:cxnLst/>
            <a:rect l="l" t="t" r="r" b="b"/>
            <a:pathLst>
              <a:path w="817397" h="204349">
                <a:moveTo>
                  <a:pt x="0" y="0"/>
                </a:moveTo>
                <a:lnTo>
                  <a:pt x="817397" y="0"/>
                </a:lnTo>
                <a:lnTo>
                  <a:pt x="817397" y="204349"/>
                </a:lnTo>
                <a:lnTo>
                  <a:pt x="0" y="204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86208" y="0"/>
            <a:ext cx="7934131" cy="9258300"/>
            <a:chOff x="0" y="0"/>
            <a:chExt cx="660400" cy="770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770618"/>
            </a:xfrm>
            <a:custGeom>
              <a:avLst/>
              <a:gdLst/>
              <a:ahLst/>
              <a:cxnLst/>
              <a:rect l="l" t="t" r="r" b="b"/>
              <a:pathLst>
                <a:path w="660400" h="770618">
                  <a:moveTo>
                    <a:pt x="220252" y="751549"/>
                  </a:moveTo>
                  <a:cubicBezTo>
                    <a:pt x="254109" y="763062"/>
                    <a:pt x="292600" y="770618"/>
                    <a:pt x="330378" y="770618"/>
                  </a:cubicBezTo>
                  <a:cubicBezTo>
                    <a:pt x="368157" y="770618"/>
                    <a:pt x="404509" y="764141"/>
                    <a:pt x="438009" y="752627"/>
                  </a:cubicBezTo>
                  <a:cubicBezTo>
                    <a:pt x="438723" y="752267"/>
                    <a:pt x="439435" y="752267"/>
                    <a:pt x="440148" y="751908"/>
                  </a:cubicBezTo>
                  <a:cubicBezTo>
                    <a:pt x="565955" y="705853"/>
                    <a:pt x="658618" y="584239"/>
                    <a:pt x="660400" y="443053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42724"/>
                  </a:lnTo>
                  <a:cubicBezTo>
                    <a:pt x="1782" y="584958"/>
                    <a:pt x="93019" y="706573"/>
                    <a:pt x="220252" y="751549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60400" cy="643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86208" y="1324169"/>
            <a:ext cx="7673092" cy="7934131"/>
            <a:chOff x="0" y="0"/>
            <a:chExt cx="78605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6058" cy="812800"/>
            </a:xfrm>
            <a:custGeom>
              <a:avLst/>
              <a:gdLst/>
              <a:ahLst/>
              <a:cxnLst/>
              <a:rect l="l" t="t" r="r" b="b"/>
              <a:pathLst>
                <a:path w="786058" h="812800">
                  <a:moveTo>
                    <a:pt x="393029" y="0"/>
                  </a:moveTo>
                  <a:cubicBezTo>
                    <a:pt x="175965" y="0"/>
                    <a:pt x="0" y="181951"/>
                    <a:pt x="0" y="406400"/>
                  </a:cubicBezTo>
                  <a:cubicBezTo>
                    <a:pt x="0" y="630849"/>
                    <a:pt x="175965" y="812800"/>
                    <a:pt x="393029" y="812800"/>
                  </a:cubicBezTo>
                  <a:cubicBezTo>
                    <a:pt x="610093" y="812800"/>
                    <a:pt x="786058" y="630849"/>
                    <a:pt x="786058" y="406400"/>
                  </a:cubicBezTo>
                  <a:cubicBezTo>
                    <a:pt x="786058" y="181951"/>
                    <a:pt x="610093" y="0"/>
                    <a:pt x="393029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3693" y="76200"/>
              <a:ext cx="638672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81827" y="1819802"/>
            <a:ext cx="6942893" cy="694286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8815940" y="6471121"/>
            <a:ext cx="3115239" cy="3115239"/>
          </a:xfrm>
          <a:custGeom>
            <a:avLst/>
            <a:gdLst/>
            <a:ahLst/>
            <a:cxnLst/>
            <a:rect l="l" t="t" r="r" b="b"/>
            <a:pathLst>
              <a:path w="3115239" h="3115239">
                <a:moveTo>
                  <a:pt x="0" y="0"/>
                </a:moveTo>
                <a:lnTo>
                  <a:pt x="3115239" y="0"/>
                </a:lnTo>
                <a:lnTo>
                  <a:pt x="3115239" y="3115239"/>
                </a:lnTo>
                <a:lnTo>
                  <a:pt x="0" y="31152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144000" y="6799182"/>
            <a:ext cx="2459118" cy="245911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30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9705736" flipH="1" flipV="1">
            <a:off x="5711701" y="8305191"/>
            <a:ext cx="1588226" cy="2562339"/>
          </a:xfrm>
          <a:custGeom>
            <a:avLst/>
            <a:gdLst/>
            <a:ahLst/>
            <a:cxnLst/>
            <a:rect l="l" t="t" r="r" b="b"/>
            <a:pathLst>
              <a:path w="1588226" h="2562339">
                <a:moveTo>
                  <a:pt x="1588226" y="2562339"/>
                </a:moveTo>
                <a:lnTo>
                  <a:pt x="0" y="2562339"/>
                </a:lnTo>
                <a:lnTo>
                  <a:pt x="0" y="0"/>
                </a:lnTo>
                <a:lnTo>
                  <a:pt x="1588226" y="0"/>
                </a:lnTo>
                <a:lnTo>
                  <a:pt x="1588226" y="2562339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76334" y="7431516"/>
            <a:ext cx="1194450" cy="1194450"/>
          </a:xfrm>
          <a:custGeom>
            <a:avLst/>
            <a:gdLst/>
            <a:ahLst/>
            <a:cxnLst/>
            <a:rect l="l" t="t" r="r" b="b"/>
            <a:pathLst>
              <a:path w="1194450" h="1194450">
                <a:moveTo>
                  <a:pt x="0" y="0"/>
                </a:moveTo>
                <a:lnTo>
                  <a:pt x="1194450" y="0"/>
                </a:lnTo>
                <a:lnTo>
                  <a:pt x="1194450" y="1194450"/>
                </a:lnTo>
                <a:lnTo>
                  <a:pt x="0" y="1194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437398" y="1054772"/>
            <a:ext cx="563274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 dirty="0" err="1">
                <a:solidFill>
                  <a:srgbClr val="025628"/>
                </a:solidFill>
                <a:latin typeface="Lora Bold"/>
                <a:ea typeface="Lora Bold"/>
                <a:cs typeface="Lora Bold"/>
                <a:sym typeface="Lora Bold"/>
              </a:rPr>
              <a:t>Įsivertinimas</a:t>
            </a:r>
            <a:endParaRPr lang="en-US" sz="5000" b="1" dirty="0">
              <a:solidFill>
                <a:srgbClr val="025628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112" y="2832530"/>
            <a:ext cx="8979888" cy="1500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 dirty="0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Kaip </a:t>
            </a:r>
            <a:r>
              <a:rPr lang="en-US" sz="4300" b="1" dirty="0" err="1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pavyko</a:t>
            </a:r>
            <a:r>
              <a:rPr lang="en-US" sz="4300" b="1" dirty="0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300" b="1" dirty="0" err="1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sukurti</a:t>
            </a:r>
            <a:r>
              <a:rPr lang="en-US" sz="4300" b="1" dirty="0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300" b="1" dirty="0" err="1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dovaną</a:t>
            </a:r>
            <a:r>
              <a:rPr lang="en-US" sz="4300" b="1" dirty="0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– </a:t>
            </a:r>
            <a:endParaRPr lang="lt-LT" sz="4300" b="1" dirty="0">
              <a:solidFill>
                <a:srgbClr val="025628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6020"/>
              </a:lnSpc>
            </a:pPr>
            <a:r>
              <a:rPr lang="en-US" sz="4300" b="1" dirty="0" err="1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vaistažolių</a:t>
            </a:r>
            <a:r>
              <a:rPr lang="en-US" sz="4300" b="1" dirty="0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300" b="1" dirty="0" err="1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arbatos</a:t>
            </a:r>
            <a:r>
              <a:rPr lang="en-US" sz="4300" b="1" dirty="0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300" b="1" dirty="0" err="1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pakuotę</a:t>
            </a:r>
            <a:r>
              <a:rPr lang="en-US" sz="4300" b="1" dirty="0">
                <a:solidFill>
                  <a:srgbClr val="02562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4859802"/>
            <a:ext cx="7934131" cy="5427198"/>
            <a:chOff x="0" y="0"/>
            <a:chExt cx="660400" cy="45173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0400" cy="451735"/>
            </a:xfrm>
            <a:custGeom>
              <a:avLst/>
              <a:gdLst/>
              <a:ahLst/>
              <a:cxnLst/>
              <a:rect l="l" t="t" r="r" b="b"/>
              <a:pathLst>
                <a:path w="660400" h="451735">
                  <a:moveTo>
                    <a:pt x="220252" y="432666"/>
                  </a:moveTo>
                  <a:cubicBezTo>
                    <a:pt x="254109" y="444179"/>
                    <a:pt x="292600" y="451735"/>
                    <a:pt x="330378" y="451735"/>
                  </a:cubicBezTo>
                  <a:cubicBezTo>
                    <a:pt x="368157" y="451735"/>
                    <a:pt x="404509" y="445258"/>
                    <a:pt x="438009" y="433744"/>
                  </a:cubicBezTo>
                  <a:cubicBezTo>
                    <a:pt x="438723" y="433384"/>
                    <a:pt x="439435" y="433384"/>
                    <a:pt x="440148" y="433025"/>
                  </a:cubicBezTo>
                  <a:cubicBezTo>
                    <a:pt x="565955" y="386970"/>
                    <a:pt x="658618" y="265356"/>
                    <a:pt x="660400" y="131253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31155"/>
                  </a:lnTo>
                  <a:cubicBezTo>
                    <a:pt x="1782" y="266075"/>
                    <a:pt x="93019" y="387690"/>
                    <a:pt x="220252" y="432666"/>
                  </a:cubicBezTo>
                  <a:close/>
                </a:path>
              </a:pathLst>
            </a:custGeom>
            <a:solidFill>
              <a:srgbClr val="02562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660400" cy="324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44940" y="5631327"/>
            <a:ext cx="625767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9F9FA"/>
                </a:solidFill>
                <a:latin typeface="Canva Sans"/>
                <a:ea typeface="Canva Sans"/>
                <a:cs typeface="Canva Sans"/>
                <a:sym typeface="Canva Sans"/>
              </a:rPr>
              <a:t>Užpildykite mokinio įsivertinimo lapą, atsakydami į klausimus.</a:t>
            </a:r>
          </a:p>
        </p:txBody>
      </p:sp>
      <p:sp>
        <p:nvSpPr>
          <p:cNvPr id="23" name="Freeform 23"/>
          <p:cNvSpPr/>
          <p:nvPr/>
        </p:nvSpPr>
        <p:spPr>
          <a:xfrm rot="-1906554">
            <a:off x="5337782" y="7051128"/>
            <a:ext cx="1326316" cy="2139790"/>
          </a:xfrm>
          <a:custGeom>
            <a:avLst/>
            <a:gdLst/>
            <a:ahLst/>
            <a:cxnLst/>
            <a:rect l="l" t="t" r="r" b="b"/>
            <a:pathLst>
              <a:path w="1326316" h="2139790">
                <a:moveTo>
                  <a:pt x="0" y="0"/>
                </a:moveTo>
                <a:lnTo>
                  <a:pt x="1326316" y="0"/>
                </a:lnTo>
                <a:lnTo>
                  <a:pt x="1326316" y="2139790"/>
                </a:lnTo>
                <a:lnTo>
                  <a:pt x="0" y="2139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372</Words>
  <Application>Microsoft Office PowerPoint</Application>
  <PresentationFormat>Custom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Montserrat</vt:lpstr>
      <vt:lpstr>Montserrat Bold</vt:lpstr>
      <vt:lpstr>Canva Sans Bold</vt:lpstr>
      <vt:lpstr>Lora Bold</vt:lpstr>
      <vt:lpstr>Calibri</vt:lpstr>
      <vt:lpstr>Arial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Arbatžolių pakuotės</dc:title>
  <dc:creator>User</dc:creator>
  <cp:lastModifiedBy>Diana Grušauskaitė</cp:lastModifiedBy>
  <cp:revision>3</cp:revision>
  <dcterms:created xsi:type="dcterms:W3CDTF">2006-08-16T00:00:00Z</dcterms:created>
  <dcterms:modified xsi:type="dcterms:W3CDTF">2024-11-10T18:24:32Z</dcterms:modified>
  <dc:identifier>DAGV4v7wY6g</dc:identifier>
</cp:coreProperties>
</file>