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8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94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00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23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1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3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65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5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62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32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504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2A4E2-B211-46FC-AEFB-0A883590F39E}" type="datetimeFigureOut">
              <a:rPr lang="en-GB" smtClean="0"/>
              <a:pPr/>
              <a:t>15/12/2023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5F28D-1A81-4F98-94AD-7983004CFCD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2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4558" y="1081826"/>
            <a:ext cx="8409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4000" dirty="0"/>
              <a:t>Taigi, ką mes sužinojome apie šviesą iš šio tyrimo</a:t>
            </a:r>
            <a:r>
              <a:rPr lang="en-GB" sz="4000" dirty="0"/>
              <a:t>?</a:t>
            </a:r>
          </a:p>
        </p:txBody>
      </p:sp>
      <p:pic>
        <p:nvPicPr>
          <p:cNvPr id="1026" name="Picture 2" descr="http://ecx.images-amazon.com/images/I/71M-LazZcLL._SL1500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384" y="2673552"/>
            <a:ext cx="5800252" cy="326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225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res.cloudinary.com/dk-find-out/image/upload/q_80,w_1440/A-Getty-107758168_bp1kb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15760"/>
            <a:ext cx="6334125" cy="422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31900" y="800100"/>
            <a:ext cx="967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Šviesos spindulį galima suskaidyti spektro spalvomis, kai spindulį pašvieti į trikampį stiklo bloką, vadinamą prizme.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0700" y="2755900"/>
            <a:ext cx="3327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Spalvos išsiskaido, nes keliaudamos per stiklą, jos kiekviena lūžta skirtingu kampu</a:t>
            </a:r>
            <a:r>
              <a:rPr lang="en-GB" sz="2800" dirty="0"/>
              <a:t>. </a:t>
            </a:r>
            <a:r>
              <a:rPr lang="lt-LT" sz="2800" dirty="0"/>
              <a:t>Tai vadinama šviesos dispersija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57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s-media-cache-ak0.pinimg.com/236x/6f/58/0a/6f580ab9aed46b87a773622c0d8423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075" y="1104900"/>
            <a:ext cx="4124326" cy="468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98842" y="1104900"/>
            <a:ext cx="5054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 Vaivorykštė susidaro, kai saulės spinduliai apšviečia lietaus lašelius</a:t>
            </a:r>
            <a:r>
              <a:rPr lang="en-GB" sz="3200" dirty="0"/>
              <a:t>. </a:t>
            </a:r>
            <a:r>
              <a:rPr lang="lt-LT" sz="3200" dirty="0"/>
              <a:t>Saulės šviesos spindulys, pasiekęs mažus vandens lašelius (o jų yra daug), lūžta ir tokiu būdu susidaro septynių spalvų nuostabi vaivorykštė.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91600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823" y="1250056"/>
            <a:ext cx="3003997" cy="2252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08372" y="1159099"/>
            <a:ext cx="5576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Kai pradūrėte pirmą skylę dėžėje, ką pamatėte pro ją</a:t>
            </a:r>
            <a:r>
              <a:rPr lang="en-GB" sz="3200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29589" y="2537138"/>
            <a:ext cx="329699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3200" dirty="0">
                <a:solidFill>
                  <a:schemeClr val="bg1"/>
                </a:solidFill>
              </a:rPr>
              <a:t>Nieko, išskyrus tamsą</a:t>
            </a:r>
            <a:r>
              <a:rPr lang="en-GB" sz="32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9854" y="3940935"/>
            <a:ext cx="179284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000" dirty="0"/>
              <a:t>Kodėl</a:t>
            </a:r>
            <a:r>
              <a:rPr lang="en-GB" sz="400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75020" y="4082603"/>
            <a:ext cx="8654603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lt-LT" sz="3200" dirty="0">
                <a:solidFill>
                  <a:schemeClr val="bg1"/>
                </a:solidFill>
              </a:rPr>
              <a:t>Nes šviesa negalėjo patekti į dėžės vidų</a:t>
            </a:r>
            <a:r>
              <a:rPr lang="en-GB" sz="3200" dirty="0">
                <a:solidFill>
                  <a:schemeClr val="bg1"/>
                </a:solidFill>
              </a:rPr>
              <a:t>. </a:t>
            </a:r>
            <a:r>
              <a:rPr lang="lt-LT" sz="3200" dirty="0">
                <a:solidFill>
                  <a:schemeClr val="bg1"/>
                </a:solidFill>
              </a:rPr>
              <a:t>Tamsa yra šviesos nebuvimas</a:t>
            </a:r>
            <a:r>
              <a:rPr lang="en-GB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7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700" y="966721"/>
            <a:ext cx="4124461" cy="30933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284890" y="966721"/>
            <a:ext cx="53704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Ar kas nors pasikeitė, kai pradūrėte keletą skylučių</a:t>
            </a:r>
            <a:r>
              <a:rPr lang="en-GB" sz="3200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97769" y="2513394"/>
            <a:ext cx="5357611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3200" dirty="0"/>
              <a:t>Tikriausiai ne </a:t>
            </a:r>
            <a:r>
              <a:rPr lang="en-GB" sz="3200" dirty="0"/>
              <a:t>– </a:t>
            </a:r>
            <a:r>
              <a:rPr lang="lt-LT" sz="3200" dirty="0"/>
              <a:t>nebent pradūrėte LABAI daug skylučių.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11300" y="4456090"/>
            <a:ext cx="1785692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000" dirty="0"/>
              <a:t>Kodėl</a:t>
            </a:r>
            <a:r>
              <a:rPr lang="en-GB" sz="400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87392" y="4361087"/>
            <a:ext cx="7856112" cy="206210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3200" dirty="0"/>
              <a:t>Kad matytumėte, jūsų akims reikia šviesos</a:t>
            </a:r>
            <a:r>
              <a:rPr lang="en-GB" sz="3200" dirty="0"/>
              <a:t>. </a:t>
            </a:r>
            <a:r>
              <a:rPr lang="lt-LT" sz="3200" dirty="0"/>
              <a:t>Skylutės buvo mažos, todėl jos įleido labai mažą kiekį šviesos</a:t>
            </a:r>
            <a:r>
              <a:rPr lang="en-GB" sz="3200" dirty="0"/>
              <a:t>. </a:t>
            </a:r>
            <a:r>
              <a:rPr lang="lt-LT" sz="3200" dirty="0"/>
              <a:t>Jos nepakako, kad jūs ką nors matytumėt</a:t>
            </a:r>
            <a:r>
              <a:rPr lang="en-GB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362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698" y="953841"/>
            <a:ext cx="3931278" cy="29484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37200" y="953841"/>
            <a:ext cx="622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Ar ką nors matėte, kai pašvietėte prožektoriumi pro vieną iš skylučių</a:t>
            </a:r>
            <a:r>
              <a:rPr lang="en-GB" sz="3200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78828" y="2428070"/>
            <a:ext cx="4576472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3200" dirty="0"/>
              <a:t>Galbūt taip, o galbūt ne</a:t>
            </a:r>
            <a:r>
              <a:rPr lang="en-GB" sz="3200" dirty="0"/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1" y="4108360"/>
            <a:ext cx="1937734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400" dirty="0"/>
              <a:t>Kodėl</a:t>
            </a:r>
            <a:r>
              <a:rPr lang="en-GB" sz="440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8805" y="3423546"/>
            <a:ext cx="8873544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800" dirty="0"/>
              <a:t>Prisiminkite, jums reikia šviesos, kad matytumėt</a:t>
            </a:r>
            <a:r>
              <a:rPr lang="en-GB" sz="2800" dirty="0"/>
              <a:t>. </a:t>
            </a:r>
            <a:r>
              <a:rPr lang="lt-LT" sz="2800" dirty="0"/>
              <a:t>Šviesa keliauja tiesiomis linijomis</a:t>
            </a:r>
            <a:r>
              <a:rPr lang="en-GB" sz="2800" dirty="0"/>
              <a:t>, </a:t>
            </a:r>
            <a:r>
              <a:rPr lang="lt-LT" sz="2800" dirty="0" err="1"/>
              <a:t>taig</a:t>
            </a:r>
            <a:r>
              <a:rPr lang="en-US" sz="2800" dirty="0"/>
              <a:t>i,</a:t>
            </a:r>
            <a:r>
              <a:rPr lang="lt-LT" sz="2800" dirty="0"/>
              <a:t> prožektoriaus šviesos spindulys apšvietė daiktus, kurie buvo tiesiogiai po spinduliu</a:t>
            </a:r>
            <a:r>
              <a:rPr lang="en-GB" sz="2800" dirty="0"/>
              <a:t>. </a:t>
            </a:r>
            <a:r>
              <a:rPr lang="lt-LT" sz="2800" dirty="0"/>
              <a:t>Jeigu žiūrėjote pro skylutę, esančią greta prožektoriaus</a:t>
            </a:r>
            <a:r>
              <a:rPr lang="en-GB" sz="2800" dirty="0"/>
              <a:t>, </a:t>
            </a:r>
            <a:r>
              <a:rPr lang="lt-LT" sz="2800" dirty="0"/>
              <a:t>galėjote pamatyti daiktą, esantį tiesiogiai po prožektoriumi</a:t>
            </a:r>
            <a:r>
              <a:rPr lang="en-GB" sz="2800" dirty="0"/>
              <a:t>. </a:t>
            </a:r>
            <a:r>
              <a:rPr lang="lt-LT" sz="2800" dirty="0"/>
              <a:t>Tačiau nematėte kitų daiktų, esančių šalia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63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200" y="933450"/>
            <a:ext cx="3784600" cy="2838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70500" y="812800"/>
            <a:ext cx="660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Ar matėte daiktus, kai švietėte su prožektoriumi per šone esančias skylutes</a:t>
            </a:r>
            <a:r>
              <a:rPr lang="en-GB" sz="3200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48300" y="2470546"/>
            <a:ext cx="1028700" cy="7806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N</a:t>
            </a:r>
            <a:r>
              <a:rPr lang="lt-LT" sz="4400" dirty="0">
                <a:solidFill>
                  <a:schemeClr val="bg1"/>
                </a:solidFill>
              </a:rPr>
              <a:t>e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73900" y="2966641"/>
            <a:ext cx="19431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lt-LT" sz="4400" dirty="0"/>
              <a:t>Kodėl</a:t>
            </a:r>
            <a:r>
              <a:rPr lang="en-GB" sz="4400" dirty="0"/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93800" y="3958728"/>
            <a:ext cx="10528300" cy="22467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800" dirty="0"/>
              <a:t>Prisiminkite, kad šviesa keliauja tiesiomis linijomis, todėl prožektoriaus spinduliai apšvietė tik priešingą dėžutės pusę</a:t>
            </a:r>
            <a:r>
              <a:rPr lang="en-GB" sz="2800" dirty="0"/>
              <a:t>. </a:t>
            </a:r>
            <a:r>
              <a:rPr lang="lt-LT" sz="2800" dirty="0"/>
              <a:t>Šviesa nekrito ant daiktų, esančių ant stalo, todėl jūs jų nematėte</a:t>
            </a:r>
            <a:r>
              <a:rPr lang="en-GB" sz="2800" dirty="0"/>
              <a:t>. </a:t>
            </a:r>
            <a:r>
              <a:rPr lang="lt-LT" sz="2800" dirty="0"/>
              <a:t>Jeigu žiūrėjote pro skylutę esančią greta prožektoriaus, tikriausiai galėjote matyti priešingos pusės kartoną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989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8025" y="738140"/>
            <a:ext cx="9994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400" dirty="0"/>
              <a:t>Taigi, ką sužinojome apie šviesą</a:t>
            </a:r>
            <a:r>
              <a:rPr lang="en-GB" sz="4400" dirty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1200" y="1909491"/>
            <a:ext cx="7340600" cy="1754326"/>
          </a:xfrm>
          <a:prstGeom prst="rect">
            <a:avLst/>
          </a:prstGeom>
          <a:solidFill>
            <a:srgbClr val="FFFF47"/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lt-LT" sz="3600" dirty="0"/>
              <a:t>Tamsa yra šviesos nebuvimas.</a:t>
            </a:r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t-LT" sz="3600" dirty="0"/>
              <a:t>Tam, kad matytume, reikia šviesos.</a:t>
            </a:r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lt-LT" sz="3600" dirty="0"/>
              <a:t>Šviesa sklinda tiesiomis linijomis.</a:t>
            </a:r>
            <a:endParaRPr lang="en-GB" sz="3600" dirty="0"/>
          </a:p>
        </p:txBody>
      </p:sp>
      <p:pic>
        <p:nvPicPr>
          <p:cNvPr id="2050" name="Picture 2" descr="http://www.mentalhealthy.co.uk/sites/default/files/bigstock_Into_The_Light_236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2020754"/>
            <a:ext cx="3286125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kenlauher.com/Portals/40296/images/light%20bul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050" y="3768843"/>
            <a:ext cx="3781425" cy="260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39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4900" y="914400"/>
            <a:ext cx="100457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4400" dirty="0"/>
              <a:t>Yra daug stulbinančių faktų apie šviesą</a:t>
            </a:r>
            <a:r>
              <a:rPr lang="en-GB" sz="4400" dirty="0"/>
              <a:t>. </a:t>
            </a:r>
            <a:r>
              <a:rPr lang="lt-LT" sz="4400" dirty="0"/>
              <a:t>Štai keletas iš jų</a:t>
            </a:r>
            <a:r>
              <a:rPr lang="en-GB" sz="4400" dirty="0"/>
              <a:t>.</a:t>
            </a:r>
          </a:p>
        </p:txBody>
      </p:sp>
      <p:pic>
        <p:nvPicPr>
          <p:cNvPr id="3074" name="Picture 2" descr="http://www.redicecreations.com/ul_img/25527sunlightgu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3885" y="2746374"/>
            <a:ext cx="6787730" cy="369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59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0" y="1155701"/>
            <a:ext cx="1028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/>
              <a:t>Šviesa yra greičiausiai judantis daiktas visatoje</a:t>
            </a:r>
            <a:r>
              <a:rPr lang="en-GB" sz="4000" dirty="0"/>
              <a:t>!</a:t>
            </a:r>
          </a:p>
        </p:txBody>
      </p:sp>
      <p:sp>
        <p:nvSpPr>
          <p:cNvPr id="3" name="AutoShape 2" descr="data:image/jpeg;base64,/9j/4AAQSkZJRgABAQAAAQABAAD/2wCEAAkGBxQQDxQUDxQUFBQUFBQUFBQUFBQUFBQUFBQWFhQUFBQYHCggGBwlHBQUITEhJSkrLi4uFx8zODMsNygtLisBCgoKDg0OFA8PFCwcFBwsLCwsLCwsLCwsLCwsLCssLCwrLCwsLCw3LCwsLCwsLCwsLCw3LCwrLCwsKywsLDcsLP/AABEIALEBHAMBIgACEQEDEQH/xAAcAAACAwEBAQEAAAAAAAAAAAACAwABBAUGBwj/xAA6EAADAAEDAgMFBgQEBwEAAAAAAQIDERIhBDEFQVEGE2GBkQcicaGx8BQywdFCU5KTQ3Kio9Lh8Rb/xAAYAQADAQEAAAAAAAAAAAAAAAAAAQIDBP/EACARAQEBAQEBAQACAwEAAAAAAAABEQISMQNRYSEy0RP/2gAMAwEAAhEDEQA/APjykNIKZCUm+GFILQJIJIrCDoWkHHD1XDLUjwA2lqQ1Je0eAvaXtGbS9o8BehNo1SFePRtcPRtapprjjhrhr4oeERoXtGzK151057eunH5k2jwtK0Jpx+/3/wDRu0m0eArQraN2k2hgK0K2jtpTQYCtAdB20raLDJ0K0G6EchgJ0I5GbSbRYEy4Uol87nzpqu2rWunl2Xf4iNBzQLkLCK0KaGuQWibDKaBaGtAtE2GU0VoMaB0JBbQOgxoFonA3zISkNSEpNDApDUhqQlI5CLUhKQ1IW0oFqS9o1SWpGRW0vaN2lqRgraXtHbS9gyI2hxHr2WnGvL58huwmweETsK2D9he0eBncFbTRtK2Dwaz7StpocFOQwazuSto/aVtFg1n2kcj9pHAYNZ9pWw0+7IsYeS1m2lbDU8ZHjK8F6Y9gLk1vGBcCvAnTI5AaNFSLpGXUXCGga5/foNaAaM7FFtA0vn++wxoHQkOopDUhqQ1JcMtSEpGKQ1JRFKQtg1QEpGRSkJSNUBKBgpwTYaJ10aXZ9166PVE2FESoL2DlAWweEz7Ato7YEoKkIjYVsNOwnux4Ws2wnu+O/wAvN9+fy/NGjYU4Hg1mcAuDU8ZXuwway7Cthr92WsQYWsfuy1iN04BsdMXz+dqL256whe4Op/D6+S+X9iqwm0/Jnf0cz3IusZ0ckGa0F5kEtrFciLk12jPZh1WvMZrkTSNNTrr8Oe69dPn3E0jn6bQlyLaHtAUjKqJaB0GtA6Em7SkNQNUBqCzKUBqRigNQUkpQGoHKAljGRKgJQOUBqCipCgvYaFASxjkJnUB+64HLGF7srCrNsCWM0e7DWMqRNrPOIix+q1NXuwniNMSxPGV7s2+6J7oMGsLxkWE6EdPqacPQt+Q5ym9OVPTj8fR6nd6fwz4G6PDkjScyM71a8/j6EfHQNptJtStW0tdF6v0OxkwpGTNm2ppPRPhrXuu/JpP6RXLyY9DLmS0+vH9f36GnPlMGWw67kHPGk5dNO/PH6c8/Qx3zr8O/10/qaWtdedO/5JvTjny09OedDLkRzdd66OeGaxNo0WhVIw6rWRmpC3JoqRdSZ1cIaFtGipAaJNnaBaH1ItySb0akOYDmRkyNVLUBzAxSMmComgUBKBswGoGkpYwlA5QGoLhEqAvdjlAagqJpCgLbxp+/qPUBbCks6xjVjGzjNEYi+U2snui/dG1Yg4walp1gnCaMXRanX6Lwp15Hoei8FS7oV7kL6810nhLfkdbB4Ul3O/8Aw8wjF1fVKSP/AEt+F5/lkrCpMHVZkges684/UdS2az+0j6rqjlZ8upeXIZcjHe1TgrLRnVaUnxw135XfzT7obYmkY9dNZyRYmkaLQupM7WkjNUiqk0tC6kimzuRdSaKQqpJUzuQWuB9IW0SZDQG0e0A0I3pZkbMlShsoldUpGTJaQxSXKiqmRikuZGSik0KgNSHKCmSokKkzeLdaumwXlpa7VwvVt6JfVm+ZOF7cdXEdHcNzvvaphv72m5N0l3407h11nNqWP2e9rV1GZYsmNQ612uXqm0m9Gn27Hq9h8k9mOonF1mG8lbZmuafZcNc6H2DDc3KrHSqWtVUvVP8ABon8e71P8/R3MVix8mpYi+kxas7PhvhF5n91cevkdMsk2sq5mDpXT0SPReGeAN6Okd/ofB4wrWtNfUHrPFojiTHr9r1/jiH5z6LF0c415GXq+vmTkdb4y67HHz9U2HP5370Vv8Oj1vijfY43U9W2KyXqIs3mROFZshlyMfYi0PVSEWIpGikKtE2qjPSFVI+hVEVUIpCqQ+kKpEVZLQukOpC6JpkUhdIe0LpEqIaApDqF0TaZLQtodSAaEcenlDJQEjZM5WlHIyUBIySpUWDlDZQEjJK1Fg1IcoqRkouVNZvEusXT4MmWuVE66er7Svm2kfHOq6ist1eRuqp6ts+k/aK7/glt12+8hX/y6Pbr8NVP5HzEw/brbgi9T2/2c+LTjWaM2RTGk1O96Sqb0emvbXVfQ8OdbwHwLJ1WSds0sW9TeXT7s8pNbnxu5XHxRnxbOpYL8fob2JxdP1OG8vvYqYyOLSfKpJPR/J+R6HqfaDHiW3BPbz7I+edB066eFGH7sytOPPTzfqzbPUPzO3zOv97/AMY258dfrPF8mR8s595G+4tXqRs2mT4lVMVSDoXQ9BVIVkHWxNsNDPaE0h1ibYaZFCqG0Kom1UJoVQ6hNEWqkLoVQ2hVE2qLa1/UVQdAX+/6k2qLoXQdC6ItUXQFB0BRNpl0LYdAC1T1EjZEyNkw9LpsjEKlhplzpJ0jZM8sdLLnSadLGSJljZKnTOjz9LGbHWPLO6LWjT/fD89T4r4jgWPNkidWoyXK176TTS10/A+34O58S8Tvdnyv1yW/rTI/S/CjKfTfs1wP+CtvlV1EtL02KG3+n0PmR9x9nekWDo8MKVL93FUvW6lO2/nqL8vpdfHQIUXqdWsll7gNSmx6RjsB0A6AdlegKqE2yVQqqD0A2xNMKqE1QejgaYqmFTFUyb0uQFMVTCpiqZF6VgaYqmFTF0yfSsBTF0FTF0yb0qRViqCpi6ZOnIGmLoKgKFaoFAMKmLbF6N6eaGzRkmhs0YFrVLGJmaaGKhlrTH7+PwQ2WZpoZND0taJY2WZ5oZDLnSab1fUrFhyZK10iKrju9E+F8T5B4L4e+p6jHin/AB1z8JSdU18kz3P2g+I+76acSf3stc/8kcv89v0ZzfYjp1g6bqetrvEXGJNcbtFq383K+oW6l5bwvo31HUY8Ur+e0vwWvL+S1fyPub47fgfG/YqqXiGDYk3ufDen3dtbn8p1fyPsNXyVxcT0NFNgbiamnpGC1BdAtgOivRDdCqoqqF1Qehi6oVVEqhNUHo8S6FVRdMVTF7VIqqFuuCUxdMm9rkDTA1Xnr59vXTj89C6YqmTelSBpi6YTF0yfSsDTFNh0Lpi9KwLYtsKhbZPoKpi2wqYumLQGmLbLpi2w0a9DNDZsywOkz0NM2MVmeUMlD0j1YybEx5/vz149OwcLXtyPSw+bG47M2qXdr6oXfieCK0vLjT9Ny/P0+Y9S8p9oWXXqYnynEvzqtf0R6Hw7FNeA0p/ystP13TdU/wA5+h5/24z4Mrx3htXejmttapTPK1Xq3T+ht9mfajBh6J4eoVN6WtFKapXrqvzfcZMH2c41XXy3p92MjX46acfJs+pOT4d0XV1hyTkxvSpevw+KfwPofQfaRh2r+Iw5Fev/AA9tS1xz95prz45/Ee4Vj2CllVJyZ+0Dw/R/eyp+jxd/oxFe3/Qt98q+Lx/2YeqXl2aFUziX7c9HzpWT/bfP4clL2y6OktcrXweO/wCiY/ReXZbF1RyH7W9H/nf9vJ/4lx7S9JT0WafmqlfVrQPR+XRpi6oyV4z03+fi/wBaBfimBrVZsX+5P9w9HjRVCqYuetxV/Lkxvy4uXz9S9yfZp/g0xejxHL0b0ei01fkte2rFUwqQqkLVKpiqYVC2LTDTAbCYDQtAKYumG0LqQ08BTF0xlSA5DRhVMXTG1IupFowqmLbG1IDkejC8XtI13xr5V/6Gf/qX5Y186f8AY86QfmI9V18vtHnfZqedeJX05F3491D/AOI1+ClfojmEHkG1rrxPM9dct89/vMROektFVJdtE32FkGS29e5RCAELKIAWQogBZCiAFkKIAWQogBZCEAIRPTsQoA0T12Vdsl/66/uNw+LZo/ly3z6vd+upiIAdmfaXOtNdr09Z7/F6GjH7VV/ixy/wbX9zzxBZD2vTYvaied+N/Da1/X5D59osLXKpP00/qeSILzD9V7LD4vhv/El8HwOnNNP7rT48mvU8OWmLwft7S/50l6Vr/wBPf6md59Kafk+/prq1/RHmcfWXL4p/XX9fwNU+L023aVa6fDt+/wAl6E+KfqO48qa1XPGv48a/oBNblqvM5ODxRTKW16p9/hpp+g/pPFJ00rjTt9e300Feb/BzqNrQDkrpusm9fJ69hjyInap5chCHQwQhCAEIQgBCEIAQhCAEIQgBCEIAQhCAEIQgBCEIAQhCAEIQgBCEIAQhCAEIQgBCEIAQhCAB4+51+k/kRCGfa+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4" descr="data:image/jpeg;base64,/9j/4AAQSkZJRgABAQAAAQABAAD/2wCEAAkGBxQQDxQUDxQUFBQUFBQUFBQUFBQUFBQUFBQWFhQUFBQYHCggGBwlHBQUITEhJSkrLi4uFx8zODMsNygtLisBCgoKDg0OFA8PFCwcFBwsLCwsLCwsLCwsLCwsLCssLCwrLCwsLCw3LCwsLCwsLCwsLCw3LCwrLCwsKywsLDcsLP/AABEIALEBHAMBIgACEQEDEQH/xAAcAAACAwEBAQEAAAAAAAAAAAACAwABBAUGBwj/xAA6EAADAAEDAgMFBgQEBwEAAAAAAQIDERIhBDEFQVEGE2GBkQcicaGx8BQywdFCU5KTQ3Kio9Lh8Rb/xAAYAQADAQEAAAAAAAAAAAAAAAAAAQIDBP/EACARAQEBAQEBAQACAwEAAAAAAAABEQISMQNRYSEy0RP/2gAMAwEAAhEDEQA/APjykNIKZCUm+GFILQJIJIrCDoWkHHD1XDLUjwA2lqQ1Je0eAvaXtGbS9o8BehNo1SFePRtcPRtapprjjhrhr4oeERoXtGzK151057eunH5k2jwtK0Jpx+/3/wDRu0m0eArQraN2k2hgK0K2jtpTQYCtAdB20raLDJ0K0G6EchgJ0I5GbSbRYEy4Uol87nzpqu2rWunl2Xf4iNBzQLkLCK0KaGuQWibDKaBaGtAtE2GU0VoMaB0JBbQOgxoFonA3zISkNSEpNDApDUhqQlI5CLUhKQ1IW0oFqS9o1SWpGRW0vaN2lqRgraXtHbS9gyI2hxHr2WnGvL58huwmweETsK2D9he0eBncFbTRtK2Dwaz7StpocFOQwazuSto/aVtFg1n2kcj9pHAYNZ9pWw0+7IsYeS1m2lbDU8ZHjK8F6Y9gLk1vGBcCvAnTI5AaNFSLpGXUXCGga5/foNaAaM7FFtA0vn++wxoHQkOopDUhqQ1JcMtSEpGKQ1JRFKQtg1QEpGRSkJSNUBKBgpwTYaJ10aXZ9166PVE2FESoL2DlAWweEz7Ato7YEoKkIjYVsNOwnux4Ws2wnu+O/wAvN9+fy/NGjYU4Hg1mcAuDU8ZXuwway7Cthr92WsQYWsfuy1iN04BsdMXz+dqL256whe4Op/D6+S+X9iqwm0/Jnf0cz3IusZ0ckGa0F5kEtrFciLk12jPZh1WvMZrkTSNNTrr8Oe69dPn3E0jn6bQlyLaHtAUjKqJaB0GtA6Em7SkNQNUBqCzKUBqRigNQUkpQGoHKAljGRKgJQOUBqCipCgvYaFASxjkJnUB+64HLGF7srCrNsCWM0e7DWMqRNrPOIix+q1NXuwniNMSxPGV7s2+6J7oMGsLxkWE6EdPqacPQt+Q5ym9OVPTj8fR6nd6fwz4G6PDkjScyM71a8/j6EfHQNptJtStW0tdF6v0OxkwpGTNm2ppPRPhrXuu/JpP6RXLyY9DLmS0+vH9f36GnPlMGWw67kHPGk5dNO/PH6c8/Qx3zr8O/10/qaWtdedO/5JvTjny09OedDLkRzdd66OeGaxNo0WhVIw6rWRmpC3JoqRdSZ1cIaFtGipAaJNnaBaH1ItySb0akOYDmRkyNVLUBzAxSMmComgUBKBswGoGkpYwlA5QGoLhEqAvdjlAagqJpCgLbxp+/qPUBbCks6xjVjGzjNEYi+U2snui/dG1Yg4walp1gnCaMXRanX6Lwp15Hoei8FS7oV7kL6810nhLfkdbB4Ul3O/8Aw8wjF1fVKSP/AEt+F5/lkrCpMHVZkges684/UdS2az+0j6rqjlZ8upeXIZcjHe1TgrLRnVaUnxw135XfzT7obYmkY9dNZyRYmkaLQupM7WkjNUiqk0tC6kimzuRdSaKQqpJUzuQWuB9IW0SZDQG0e0A0I3pZkbMlShsoldUpGTJaQxSXKiqmRikuZGSik0KgNSHKCmSokKkzeLdaumwXlpa7VwvVt6JfVm+ZOF7cdXEdHcNzvvaphv72m5N0l3407h11nNqWP2e9rV1GZYsmNQ612uXqm0m9Gn27Hq9h8k9mOonF1mG8lbZmuafZcNc6H2DDc3KrHSqWtVUvVP8ABon8e71P8/R3MVix8mpYi+kxas7PhvhF5n91cevkdMsk2sq5mDpXT0SPReGeAN6Okd/ofB4wrWtNfUHrPFojiTHr9r1/jiH5z6LF0c415GXq+vmTkdb4y67HHz9U2HP5370Vv8Oj1vijfY43U9W2KyXqIs3mROFZshlyMfYi0PVSEWIpGikKtE2qjPSFVI+hVEVUIpCqQ+kKpEVZLQukOpC6JpkUhdIe0LpEqIaApDqF0TaZLQtodSAaEcenlDJQEjZM5WlHIyUBIySpUWDlDZQEjJK1Fg1IcoqRkouVNZvEusXT4MmWuVE66er7Svm2kfHOq6ist1eRuqp6ts+k/aK7/glt12+8hX/y6Pbr8NVP5HzEw/brbgi9T2/2c+LTjWaM2RTGk1O96Sqb0emvbXVfQ8OdbwHwLJ1WSds0sW9TeXT7s8pNbnxu5XHxRnxbOpYL8fob2JxdP1OG8vvYqYyOLSfKpJPR/J+R6HqfaDHiW3BPbz7I+edB066eFGH7sytOPPTzfqzbPUPzO3zOv97/AMY258dfrPF8mR8s595G+4tXqRs2mT4lVMVSDoXQ9BVIVkHWxNsNDPaE0h1ibYaZFCqG0Kom1UJoVQ6hNEWqkLoVQ2hVE2qLa1/UVQdAX+/6k2qLoXQdC6ItUXQFB0BRNpl0LYdAC1T1EjZEyNkw9LpsjEKlhplzpJ0jZM8sdLLnSadLGSJljZKnTOjz9LGbHWPLO6LWjT/fD89T4r4jgWPNkidWoyXK176TTS10/A+34O58S8Tvdnyv1yW/rTI/S/CjKfTfs1wP+CtvlV1EtL02KG3+n0PmR9x9nekWDo8MKVL93FUvW6lO2/nqL8vpdfHQIUXqdWsll7gNSmx6RjsB0A6AdlegKqE2yVQqqD0A2xNMKqE1QejgaYqmFTFUyb0uQFMVTCpiqZF6VgaYqmFTF0yfSsBTF0FTF0yb0qRViqCpi6ZOnIGmLoKgKFaoFAMKmLbF6N6eaGzRkmhs0YFrVLGJmaaGKhlrTH7+PwQ2WZpoZND0taJY2WZ5oZDLnSab1fUrFhyZK10iKrju9E+F8T5B4L4e+p6jHin/AB1z8JSdU18kz3P2g+I+76acSf3stc/8kcv89v0ZzfYjp1g6bqetrvEXGJNcbtFq383K+oW6l5bwvo31HUY8Ur+e0vwWvL+S1fyPub47fgfG/YqqXiGDYk3ufDen3dtbn8p1fyPsNXyVxcT0NFNgbiamnpGC1BdAtgOivRDdCqoqqF1Qehi6oVVEqhNUHo8S6FVRdMVTF7VIqqFuuCUxdMm9rkDTA1Xnr59vXTj89C6YqmTelSBpi6YTF0yfSsDTFNh0Lpi9KwLYtsKhbZPoKpi2wqYumLQGmLbLpi2w0a9DNDZsywOkz0NM2MVmeUMlD0j1YybEx5/vz149OwcLXtyPSw+bG47M2qXdr6oXfieCK0vLjT9Ny/P0+Y9S8p9oWXXqYnynEvzqtf0R6Hw7FNeA0p/ystP13TdU/wA5+h5/24z4Mrx3htXejmttapTPK1Xq3T+ht9mfajBh6J4eoVN6WtFKapXrqvzfcZMH2c41XXy3p92MjX46acfJs+pOT4d0XV1hyTkxvSpevw+KfwPofQfaRh2r+Iw5Fev/AA9tS1xz95prz45/Ee4Vj2CllVJyZ+0Dw/R/eyp+jxd/oxFe3/Qt98q+Lx/2YeqXl2aFUziX7c9HzpWT/bfP4clL2y6OktcrXweO/wCiY/ReXZbF1RyH7W9H/nf9vJ/4lx7S9JT0WafmqlfVrQPR+XRpi6oyV4z03+fi/wBaBfimBrVZsX+5P9w9HjRVCqYuetxV/Lkxvy4uXz9S9yfZp/g0xejxHL0b0ei01fkte2rFUwqQqkLVKpiqYVC2LTDTAbCYDQtAKYumG0LqQ08BTF0xlSA5DRhVMXTG1IupFowqmLbG1IDkejC8XtI13xr5V/6Gf/qX5Y186f8AY86QfmI9V18vtHnfZqedeJX05F3491D/AOI1+ClfojmEHkG1rrxPM9dct89/vMROektFVJdtE32FkGS29e5RCAELKIAWQogBZCiAFkKIAWQogBZCEAIRPTsQoA0T12Vdsl/66/uNw+LZo/ly3z6vd+upiIAdmfaXOtNdr09Z7/F6GjH7VV/ixy/wbX9zzxBZD2vTYvaied+N/Da1/X5D59osLXKpP00/qeSILzD9V7LD4vhv/El8HwOnNNP7rT48mvU8OWmLwft7S/50l6Vr/wBPf6md59Kafk+/prq1/RHmcfWXL4p/XX9fwNU+L023aVa6fDt+/wAl6E+KfqO48qa1XPGv48a/oBNblqvM5ODxRTKW16p9/hpp+g/pPFJ00rjTt9e300Feb/BzqNrQDkrpusm9fJ69hjyInap5chCHQwQhCAEIQgBCEIAQhCAEIQgBCEIAQhCAEIQgBCEIAQhCAEIQgBCEIAQhCAEIQgBCEIAQhCAB4+51+k/kRCGfa+H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data:image/jpeg;base64,/9j/4AAQSkZJRgABAQAAAQABAAD/2wCEAAkGBxQQDxQUDxQUFBQUFBQUFBQUFBQUFBQUFBQWFhQUFBQYHCggGBwlHBQUITEhJSkrLi4uFx8zODMsNygtLisBCgoKDg0OFA8PFCwcFBwsLCwsLCwsLCwsLCwsLCssLCwrLCwsLCw3LCwsLCwsLCwsLCw3LCwrLCwsKywsLDcsLP/AABEIALEBHAMBIgACEQEDEQH/xAAcAAACAwEBAQEAAAAAAAAAAAACAwABBAUGBwj/xAA6EAADAAEDAgMFBgQEBwEAAAAAAQIDERIhBDEFQVEGE2GBkQcicaGx8BQywdFCU5KTQ3Kio9Lh8Rb/xAAYAQADAQEAAAAAAAAAAAAAAAAAAQIDBP/EACARAQEBAQEBAQACAwEAAAAAAAABEQISMQNRYSEy0RP/2gAMAwEAAhEDEQA/APjykNIKZCUm+GFILQJIJIrCDoWkHHD1XDLUjwA2lqQ1Je0eAvaXtGbS9o8BehNo1SFePRtcPRtapprjjhrhr4oeERoXtGzK151057eunH5k2jwtK0Jpx+/3/wDRu0m0eArQraN2k2hgK0K2jtpTQYCtAdB20raLDJ0K0G6EchgJ0I5GbSbRYEy4Uol87nzpqu2rWunl2Xf4iNBzQLkLCK0KaGuQWibDKaBaGtAtE2GU0VoMaB0JBbQOgxoFonA3zISkNSEpNDApDUhqQlI5CLUhKQ1IW0oFqS9o1SWpGRW0vaN2lqRgraXtHbS9gyI2hxHr2WnGvL58huwmweETsK2D9he0eBncFbTRtK2Dwaz7StpocFOQwazuSto/aVtFg1n2kcj9pHAYNZ9pWw0+7IsYeS1m2lbDU8ZHjK8F6Y9gLk1vGBcCvAnTI5AaNFSLpGXUXCGga5/foNaAaM7FFtA0vn++wxoHQkOopDUhqQ1JcMtSEpGKQ1JRFKQtg1QEpGRSkJSNUBKBgpwTYaJ10aXZ9166PVE2FESoL2DlAWweEz7Ato7YEoKkIjYVsNOwnux4Ws2wnu+O/wAvN9+fy/NGjYU4Hg1mcAuDU8ZXuwway7Cthr92WsQYWsfuy1iN04BsdMXz+dqL256whe4Op/D6+S+X9iqwm0/Jnf0cz3IusZ0ckGa0F5kEtrFciLk12jPZh1WvMZrkTSNNTrr8Oe69dPn3E0jn6bQlyLaHtAUjKqJaB0GtA6Em7SkNQNUBqCzKUBqRigNQUkpQGoHKAljGRKgJQOUBqCipCgvYaFASxjkJnUB+64HLGF7srCrNsCWM0e7DWMqRNrPOIix+q1NXuwniNMSxPGV7s2+6J7oMGsLxkWE6EdPqacPQt+Q5ym9OVPTj8fR6nd6fwz4G6PDkjScyM71a8/j6EfHQNptJtStW0tdF6v0OxkwpGTNm2ppPRPhrXuu/JpP6RXLyY9DLmS0+vH9f36GnPlMGWw67kHPGk5dNO/PH6c8/Qx3zr8O/10/qaWtdedO/5JvTjny09OedDLkRzdd66OeGaxNo0WhVIw6rWRmpC3JoqRdSZ1cIaFtGipAaJNnaBaH1ItySb0akOYDmRkyNVLUBzAxSMmComgUBKBswGoGkpYwlA5QGoLhEqAvdjlAagqJpCgLbxp+/qPUBbCks6xjVjGzjNEYi+U2snui/dG1Yg4walp1gnCaMXRanX6Lwp15Hoei8FS7oV7kL6810nhLfkdbB4Ul3O/8Aw8wjF1fVKSP/AEt+F5/lkrCpMHVZkges684/UdS2az+0j6rqjlZ8upeXIZcjHe1TgrLRnVaUnxw135XfzT7obYmkY9dNZyRYmkaLQupM7WkjNUiqk0tC6kimzuRdSaKQqpJUzuQWuB9IW0SZDQG0e0A0I3pZkbMlShsoldUpGTJaQxSXKiqmRikuZGSik0KgNSHKCmSokKkzeLdaumwXlpa7VwvVt6JfVm+ZOF7cdXEdHcNzvvaphv72m5N0l3407h11nNqWP2e9rV1GZYsmNQ612uXqm0m9Gn27Hq9h8k9mOonF1mG8lbZmuafZcNc6H2DDc3KrHSqWtVUvVP8ABon8e71P8/R3MVix8mpYi+kxas7PhvhF5n91cevkdMsk2sq5mDpXT0SPReGeAN6Okd/ofB4wrWtNfUHrPFojiTHr9r1/jiH5z6LF0c415GXq+vmTkdb4y67HHz9U2HP5370Vv8Oj1vijfY43U9W2KyXqIs3mROFZshlyMfYi0PVSEWIpGikKtE2qjPSFVI+hVEVUIpCqQ+kKpEVZLQukOpC6JpkUhdIe0LpEqIaApDqF0TaZLQtodSAaEcenlDJQEjZM5WlHIyUBIySpUWDlDZQEjJK1Fg1IcoqRkouVNZvEusXT4MmWuVE66er7Svm2kfHOq6ist1eRuqp6ts+k/aK7/glt12+8hX/y6Pbr8NVP5HzEw/brbgi9T2/2c+LTjWaM2RTGk1O96Sqb0emvbXVfQ8OdbwHwLJ1WSds0sW9TeXT7s8pNbnxu5XHxRnxbOpYL8fob2JxdP1OG8vvYqYyOLSfKpJPR/J+R6HqfaDHiW3BPbz7I+edB066eFGH7sytOPPTzfqzbPUPzO3zOv97/AMY258dfrPF8mR8s595G+4tXqRs2mT4lVMVSDoXQ9BVIVkHWxNsNDPaE0h1ibYaZFCqG0Kom1UJoVQ6hNEWqkLoVQ2hVE2qLa1/UVQdAX+/6k2qLoXQdC6ItUXQFB0BRNpl0LYdAC1T1EjZEyNkw9LpsjEKlhplzpJ0jZM8sdLLnSadLGSJljZKnTOjz9LGbHWPLO6LWjT/fD89T4r4jgWPNkidWoyXK176TTS10/A+34O58S8Tvdnyv1yW/rTI/S/CjKfTfs1wP+CtvlV1EtL02KG3+n0PmR9x9nekWDo8MKVL93FUvW6lO2/nqL8vpdfHQIUXqdWsll7gNSmx6RjsB0A6AdlegKqE2yVQqqD0A2xNMKqE1QejgaYqmFTFUyb0uQFMVTCpiqZF6VgaYqmFTF0yfSsBTF0FTF0yb0qRViqCpi6ZOnIGmLoKgKFaoFAMKmLbF6N6eaGzRkmhs0YFrVLGJmaaGKhlrTH7+PwQ2WZpoZND0taJY2WZ5oZDLnSab1fUrFhyZK10iKrju9E+F8T5B4L4e+p6jHin/AB1z8JSdU18kz3P2g+I+76acSf3stc/8kcv89v0ZzfYjp1g6bqetrvEXGJNcbtFq383K+oW6l5bwvo31HUY8Ur+e0vwWvL+S1fyPub47fgfG/YqqXiGDYk3ufDen3dtbn8p1fyPsNXyVxcT0NFNgbiamnpGC1BdAtgOivRDdCqoqqF1Qehi6oVVEqhNUHo8S6FVRdMVTF7VIqqFuuCUxdMm9rkDTA1Xnr59vXTj89C6YqmTelSBpi6YTF0yfSsDTFNh0Lpi9KwLYtsKhbZPoKpi2wqYumLQGmLbLpi2w0a9DNDZsywOkz0NM2MVmeUMlD0j1YybEx5/vz149OwcLXtyPSw+bG47M2qXdr6oXfieCK0vLjT9Ny/P0+Y9S8p9oWXXqYnynEvzqtf0R6Hw7FNeA0p/ystP13TdU/wA5+h5/24z4Mrx3htXejmttapTPK1Xq3T+ht9mfajBh6J4eoVN6WtFKapXrqvzfcZMH2c41XXy3p92MjX46acfJs+pOT4d0XV1hyTkxvSpevw+KfwPofQfaRh2r+Iw5Fev/AA9tS1xz95prz45/Ee4Vj2CllVJyZ+0Dw/R/eyp+jxd/oxFe3/Qt98q+Lx/2YeqXl2aFUziX7c9HzpWT/bfP4clL2y6OktcrXweO/wCiY/ReXZbF1RyH7W9H/nf9vJ/4lx7S9JT0WafmqlfVrQPR+XRpi6oyV4z03+fi/wBaBfimBrVZsX+5P9w9HjRVCqYuetxV/Lkxvy4uXz9S9yfZp/g0xejxHL0b0ei01fkte2rFUwqQqkLVKpiqYVC2LTDTAbCYDQtAKYumG0LqQ08BTF0xlSA5DRhVMXTG1IupFowqmLbG1IDkejC8XtI13xr5V/6Gf/qX5Y186f8AY86QfmI9V18vtHnfZqedeJX05F3491D/AOI1+ClfojmEHkG1rrxPM9dct89/vMROektFVJdtE32FkGS29e5RCAELKIAWQogBZCiAFkKIAWQogBZCEAIRPTsQoA0T12Vdsl/66/uNw+LZo/ly3z6vd+upiIAdmfaXOtNdr09Z7/F6GjH7VV/ixy/wbX9zzxBZD2vTYvaied+N/Da1/X5D59osLXKpP00/qeSILzD9V7LD4vhv/El8HwOnNNP7rT48mvU8OWmLwft7S/50l6Vr/wBPf6md59Kafk+/prq1/RHmcfWXL4p/XX9fwNU+L023aVa6fDt+/wAl6E+KfqO48qa1XPGv48a/oBNblqvM5ODxRTKW16p9/hpp+g/pPFJ00rjTt9e300Feb/BzqNrQDkrpusm9fJ69hjyInap5chCHQwQhCAEIQgBCEIAQhCAEIQgBCEIAQhCAEIQgBCEIAQhCAEIQgBCEIAQhCAEIQgBCEIAQhCAB4+51+k/kRCGfa+H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8" descr="data:image/jpeg;base64,/9j/4AAQSkZJRgABAQAAAQABAAD/2wCEAAkGBxQQDxQUDxQUFBQUFBQUFBQUFBQUFBQUFBQWFhQUFBQYHCggGBwlHBQUITEhJSkrLi4uFx8zODMsNygtLisBCgoKDg0OFA8PFCwcFBwsLCwsLCwsLCwsLCwsLCssLCwrLCwsLCw3LCwsLCwsLCwsLCw3LCwrLCwsKywsLDcsLP/AABEIALEBHAMBIgACEQEDEQH/xAAcAAACAwEBAQEAAAAAAAAAAAACAwABBAUGBwj/xAA6EAADAAEDAgMFBgQEBwEAAAAAAQIDERIhBDEFQVEGE2GBkQcicaGx8BQywdFCU5KTQ3Kio9Lh8Rb/xAAYAQADAQEAAAAAAAAAAAAAAAAAAQIDBP/EACARAQEBAQEBAQACAwEAAAAAAAABEQISMQNRYSEy0RP/2gAMAwEAAhEDEQA/APjykNIKZCUm+GFILQJIJIrCDoWkHHD1XDLUjwA2lqQ1Je0eAvaXtGbS9o8BehNo1SFePRtcPRtapprjjhrhr4oeERoXtGzK151057eunH5k2jwtK0Jpx+/3/wDRu0m0eArQraN2k2hgK0K2jtpTQYCtAdB20raLDJ0K0G6EchgJ0I5GbSbRYEy4Uol87nzpqu2rWunl2Xf4iNBzQLkLCK0KaGuQWibDKaBaGtAtE2GU0VoMaB0JBbQOgxoFonA3zISkNSEpNDApDUhqQlI5CLUhKQ1IW0oFqS9o1SWpGRW0vaN2lqRgraXtHbS9gyI2hxHr2WnGvL58huwmweETsK2D9he0eBncFbTRtK2Dwaz7StpocFOQwazuSto/aVtFg1n2kcj9pHAYNZ9pWw0+7IsYeS1m2lbDU8ZHjK8F6Y9gLk1vGBcCvAnTI5AaNFSLpGXUXCGga5/foNaAaM7FFtA0vn++wxoHQkOopDUhqQ1JcMtSEpGKQ1JRFKQtg1QEpGRSkJSNUBKBgpwTYaJ10aXZ9166PVE2FESoL2DlAWweEz7Ato7YEoKkIjYVsNOwnux4Ws2wnu+O/wAvN9+fy/NGjYU4Hg1mcAuDU8ZXuwway7Cthr92WsQYWsfuy1iN04BsdMXz+dqL256whe4Op/D6+S+X9iqwm0/Jnf0cz3IusZ0ckGa0F5kEtrFciLk12jPZh1WvMZrkTSNNTrr8Oe69dPn3E0jn6bQlyLaHtAUjKqJaB0GtA6Em7SkNQNUBqCzKUBqRigNQUkpQGoHKAljGRKgJQOUBqCipCgvYaFASxjkJnUB+64HLGF7srCrNsCWM0e7DWMqRNrPOIix+q1NXuwniNMSxPGV7s2+6J7oMGsLxkWE6EdPqacPQt+Q5ym9OVPTj8fR6nd6fwz4G6PDkjScyM71a8/j6EfHQNptJtStW0tdF6v0OxkwpGTNm2ppPRPhrXuu/JpP6RXLyY9DLmS0+vH9f36GnPlMGWw67kHPGk5dNO/PH6c8/Qx3zr8O/10/qaWtdedO/5JvTjny09OedDLkRzdd66OeGaxNo0WhVIw6rWRmpC3JoqRdSZ1cIaFtGipAaJNnaBaH1ItySb0akOYDmRkyNVLUBzAxSMmComgUBKBswGoGkpYwlA5QGoLhEqAvdjlAagqJpCgLbxp+/qPUBbCks6xjVjGzjNEYi+U2snui/dG1Yg4walp1gnCaMXRanX6Lwp15Hoei8FS7oV7kL6810nhLfkdbB4Ul3O/8Aw8wjF1fVKSP/AEt+F5/lkrCpMHVZkges684/UdS2az+0j6rqjlZ8upeXIZcjHe1TgrLRnVaUnxw135XfzT7obYmkY9dNZyRYmkaLQupM7WkjNUiqk0tC6kimzuRdSaKQqpJUzuQWuB9IW0SZDQG0e0A0I3pZkbMlShsoldUpGTJaQxSXKiqmRikuZGSik0KgNSHKCmSokKkzeLdaumwXlpa7VwvVt6JfVm+ZOF7cdXEdHcNzvvaphv72m5N0l3407h11nNqWP2e9rV1GZYsmNQ612uXqm0m9Gn27Hq9h8k9mOonF1mG8lbZmuafZcNc6H2DDc3KrHSqWtVUvVP8ABon8e71P8/R3MVix8mpYi+kxas7PhvhF5n91cevkdMsk2sq5mDpXT0SPReGeAN6Okd/ofB4wrWtNfUHrPFojiTHr9r1/jiH5z6LF0c415GXq+vmTkdb4y67HHz9U2HP5370Vv8Oj1vijfY43U9W2KyXqIs3mROFZshlyMfYi0PVSEWIpGikKtE2qjPSFVI+hVEVUIpCqQ+kKpEVZLQukOpC6JpkUhdIe0LpEqIaApDqF0TaZLQtodSAaEcenlDJQEjZM5WlHIyUBIySpUWDlDZQEjJK1Fg1IcoqRkouVNZvEusXT4MmWuVE66er7Svm2kfHOq6ist1eRuqp6ts+k/aK7/glt12+8hX/y6Pbr8NVP5HzEw/brbgi9T2/2c+LTjWaM2RTGk1O96Sqb0emvbXVfQ8OdbwHwLJ1WSds0sW9TeXT7s8pNbnxu5XHxRnxbOpYL8fob2JxdP1OG8vvYqYyOLSfKpJPR/J+R6HqfaDHiW3BPbz7I+edB066eFGH7sytOPPTzfqzbPUPzO3zOv97/AMY258dfrPF8mR8s595G+4tXqRs2mT4lVMVSDoXQ9BVIVkHWxNsNDPaE0h1ibYaZFCqG0Kom1UJoVQ6hNEWqkLoVQ2hVE2qLa1/UVQdAX+/6k2qLoXQdC6ItUXQFB0BRNpl0LYdAC1T1EjZEyNkw9LpsjEKlhplzpJ0jZM8sdLLnSadLGSJljZKnTOjz9LGbHWPLO6LWjT/fD89T4r4jgWPNkidWoyXK176TTS10/A+34O58S8Tvdnyv1yW/rTI/S/CjKfTfs1wP+CtvlV1EtL02KG3+n0PmR9x9nekWDo8MKVL93FUvW6lO2/nqL8vpdfHQIUXqdWsll7gNSmx6RjsB0A6AdlegKqE2yVQqqD0A2xNMKqE1QejgaYqmFTFUyb0uQFMVTCpiqZF6VgaYqmFTF0yfSsBTF0FTF0yb0qRViqCpi6ZOnIGmLoKgKFaoFAMKmLbF6N6eaGzRkmhs0YFrVLGJmaaGKhlrTH7+PwQ2WZpoZND0taJY2WZ5oZDLnSab1fUrFhyZK10iKrju9E+F8T5B4L4e+p6jHin/AB1z8JSdU18kz3P2g+I+76acSf3stc/8kcv89v0ZzfYjp1g6bqetrvEXGJNcbtFq383K+oW6l5bwvo31HUY8Ur+e0vwWvL+S1fyPub47fgfG/YqqXiGDYk3ufDen3dtbn8p1fyPsNXyVxcT0NFNgbiamnpGC1BdAtgOivRDdCqoqqF1Qehi6oVVEqhNUHo8S6FVRdMVTF7VIqqFuuCUxdMm9rkDTA1Xnr59vXTj89C6YqmTelSBpi6YTF0yfSsDTFNh0Lpi9KwLYtsKhbZPoKpi2wqYumLQGmLbLpi2w0a9DNDZsywOkz0NM2MVmeUMlD0j1YybEx5/vz149OwcLXtyPSw+bG47M2qXdr6oXfieCK0vLjT9Ny/P0+Y9S8p9oWXXqYnynEvzqtf0R6Hw7FNeA0p/ystP13TdU/wA5+h5/24z4Mrx3htXejmttapTPK1Xq3T+ht9mfajBh6J4eoVN6WtFKapXrqvzfcZMH2c41XXy3p92MjX46acfJs+pOT4d0XV1hyTkxvSpevw+KfwPofQfaRh2r+Iw5Fev/AA9tS1xz95prz45/Ee4Vj2CllVJyZ+0Dw/R/eyp+jxd/oxFe3/Qt98q+Lx/2YeqXl2aFUziX7c9HzpWT/bfP4clL2y6OktcrXweO/wCiY/ReXZbF1RyH7W9H/nf9vJ/4lx7S9JT0WafmqlfVrQPR+XRpi6oyV4z03+fi/wBaBfimBrVZsX+5P9w9HjRVCqYuetxV/Lkxvy4uXz9S9yfZp/g0xejxHL0b0ei01fkte2rFUwqQqkLVKpiqYVC2LTDTAbCYDQtAKYumG0LqQ08BTF0xlSA5DRhVMXTG1IupFowqmLbG1IDkejC8XtI13xr5V/6Gf/qX5Y186f8AY86QfmI9V18vtHnfZqedeJX05F3491D/AOI1+ClfojmEHkG1rrxPM9dct89/vMROektFVJdtE32FkGS29e5RCAELKIAWQogBZCiAFkKIAWQogBZCEAIRPTsQoA0T12Vdsl/66/uNw+LZo/ly3z6vd+upiIAdmfaXOtNdr09Z7/F6GjH7VV/ixy/wbX9zzxBZD2vTYvaied+N/Da1/X5D59osLXKpP00/qeSILzD9V7LD4vhv/El8HwOnNNP7rT48mvU8OWmLwft7S/50l6Vr/wBPf6md59Kafk+/prq1/RHmcfWXL4p/XX9fwNU+L023aVa6fDt+/wAl6E+KfqO48qa1XPGv48a/oBNblqvM5ODxRTKW16p9/hpp+g/pPFJ00rjTt9e300Feb/BzqNrQDkrpusm9fJ69hjyInap5chCHQwQhCAEIQgBCEIAQhCAEIQgBCEIAQhCAEIQgBCEIAQhCAEIQgBCEIAQhCAEIQgBCEIAQhCAB4+51+k/kRCGfa+H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10" descr="data:image/jpeg;base64,/9j/4AAQSkZJRgABAQAAAQABAAD/2wCEAAkGBxQQDxQUDxQUFBQUFBQUFBQUFBQUFBQUFBQWFhQUFBQYHCggGBwlHBQUITEhJSkrLi4uFx8zODMsNygtLisBCgoKDg0OFA8PFCwcFBwsLCwsLCwsLCwsLCwsLCssLCwrLCwsLCw3LCwsLCwsLCwsLCw3LCwrLCwsKywsLDcsLP/AABEIALEBHAMBIgACEQEDEQH/xAAcAAACAwEBAQEAAAAAAAAAAAACAwABBAUGBwj/xAA6EAADAAEDAgMFBgQEBwEAAAAAAQIDERIhBDEFQVEGE2GBkQcicaGx8BQywdFCU5KTQ3Kio9Lh8Rb/xAAYAQADAQEAAAAAAAAAAAAAAAAAAQIDBP/EACARAQEBAQEBAQACAwEAAAAAAAABEQISMQNRYSEy0RP/2gAMAwEAAhEDEQA/APjykNIKZCUm+GFILQJIJIrCDoWkHHD1XDLUjwA2lqQ1Je0eAvaXtGbS9o8BehNo1SFePRtcPRtapprjjhrhr4oeERoXtGzK151057eunH5k2jwtK0Jpx+/3/wDRu0m0eArQraN2k2hgK0K2jtpTQYCtAdB20raLDJ0K0G6EchgJ0I5GbSbRYEy4Uol87nzpqu2rWunl2Xf4iNBzQLkLCK0KaGuQWibDKaBaGtAtE2GU0VoMaB0JBbQOgxoFonA3zISkNSEpNDApDUhqQlI5CLUhKQ1IW0oFqS9o1SWpGRW0vaN2lqRgraXtHbS9gyI2hxHr2WnGvL58huwmweETsK2D9he0eBncFbTRtK2Dwaz7StpocFOQwazuSto/aVtFg1n2kcj9pHAYNZ9pWw0+7IsYeS1m2lbDU8ZHjK8F6Y9gLk1vGBcCvAnTI5AaNFSLpGXUXCGga5/foNaAaM7FFtA0vn++wxoHQkOopDUhqQ1JcMtSEpGKQ1JRFKQtg1QEpGRSkJSNUBKBgpwTYaJ10aXZ9166PVE2FESoL2DlAWweEz7Ato7YEoKkIjYVsNOwnux4Ws2wnu+O/wAvN9+fy/NGjYU4Hg1mcAuDU8ZXuwway7Cthr92WsQYWsfuy1iN04BsdMXz+dqL256whe4Op/D6+S+X9iqwm0/Jnf0cz3IusZ0ckGa0F5kEtrFciLk12jPZh1WvMZrkTSNNTrr8Oe69dPn3E0jn6bQlyLaHtAUjKqJaB0GtA6Em7SkNQNUBqCzKUBqRigNQUkpQGoHKAljGRKgJQOUBqCipCgvYaFASxjkJnUB+64HLGF7srCrNsCWM0e7DWMqRNrPOIix+q1NXuwniNMSxPGV7s2+6J7oMGsLxkWE6EdPqacPQt+Q5ym9OVPTj8fR6nd6fwz4G6PDkjScyM71a8/j6EfHQNptJtStW0tdF6v0OxkwpGTNm2ppPRPhrXuu/JpP6RXLyY9DLmS0+vH9f36GnPlMGWw67kHPGk5dNO/PH6c8/Qx3zr8O/10/qaWtdedO/5JvTjny09OedDLkRzdd66OeGaxNo0WhVIw6rWRmpC3JoqRdSZ1cIaFtGipAaJNnaBaH1ItySb0akOYDmRkyNVLUBzAxSMmComgUBKBswGoGkpYwlA5QGoLhEqAvdjlAagqJpCgLbxp+/qPUBbCks6xjVjGzjNEYi+U2snui/dG1Yg4walp1gnCaMXRanX6Lwp15Hoei8FS7oV7kL6810nhLfkdbB4Ul3O/8Aw8wjF1fVKSP/AEt+F5/lkrCpMHVZkges684/UdS2az+0j6rqjlZ8upeXIZcjHe1TgrLRnVaUnxw135XfzT7obYmkY9dNZyRYmkaLQupM7WkjNUiqk0tC6kimzuRdSaKQqpJUzuQWuB9IW0SZDQG0e0A0I3pZkbMlShsoldUpGTJaQxSXKiqmRikuZGSik0KgNSHKCmSokKkzeLdaumwXlpa7VwvVt6JfVm+ZOF7cdXEdHcNzvvaphv72m5N0l3407h11nNqWP2e9rV1GZYsmNQ612uXqm0m9Gn27Hq9h8k9mOonF1mG8lbZmuafZcNc6H2DDc3KrHSqWtVUvVP8ABon8e71P8/R3MVix8mpYi+kxas7PhvhF5n91cevkdMsk2sq5mDpXT0SPReGeAN6Okd/ofB4wrWtNfUHrPFojiTHr9r1/jiH5z6LF0c415GXq+vmTkdb4y67HHz9U2HP5370Vv8Oj1vijfY43U9W2KyXqIs3mROFZshlyMfYi0PVSEWIpGikKtE2qjPSFVI+hVEVUIpCqQ+kKpEVZLQukOpC6JpkUhdIe0LpEqIaApDqF0TaZLQtodSAaEcenlDJQEjZM5WlHIyUBIySpUWDlDZQEjJK1Fg1IcoqRkouVNZvEusXT4MmWuVE66er7Svm2kfHOq6ist1eRuqp6ts+k/aK7/glt12+8hX/y6Pbr8NVP5HzEw/brbgi9T2/2c+LTjWaM2RTGk1O96Sqb0emvbXVfQ8OdbwHwLJ1WSds0sW9TeXT7s8pNbnxu5XHxRnxbOpYL8fob2JxdP1OG8vvYqYyOLSfKpJPR/J+R6HqfaDHiW3BPbz7I+edB066eFGH7sytOPPTzfqzbPUPzO3zOv97/AMY258dfrPF8mR8s595G+4tXqRs2mT4lVMVSDoXQ9BVIVkHWxNsNDPaE0h1ibYaZFCqG0Kom1UJoVQ6hNEWqkLoVQ2hVE2qLa1/UVQdAX+/6k2qLoXQdC6ItUXQFB0BRNpl0LYdAC1T1EjZEyNkw9LpsjEKlhplzpJ0jZM8sdLLnSadLGSJljZKnTOjz9LGbHWPLO6LWjT/fD89T4r4jgWPNkidWoyXK176TTS10/A+34O58S8Tvdnyv1yW/rTI/S/CjKfTfs1wP+CtvlV1EtL02KG3+n0PmR9x9nekWDo8MKVL93FUvW6lO2/nqL8vpdfHQIUXqdWsll7gNSmx6RjsB0A6AdlegKqE2yVQqqD0A2xNMKqE1QejgaYqmFTFUyb0uQFMVTCpiqZF6VgaYqmFTF0yfSsBTF0FTF0yb0qRViqCpi6ZOnIGmLoKgKFaoFAMKmLbF6N6eaGzRkmhs0YFrVLGJmaaGKhlrTH7+PwQ2WZpoZND0taJY2WZ5oZDLnSab1fUrFhyZK10iKrju9E+F8T5B4L4e+p6jHin/AB1z8JSdU18kz3P2g+I+76acSf3stc/8kcv89v0ZzfYjp1g6bqetrvEXGJNcbtFq383K+oW6l5bwvo31HUY8Ur+e0vwWvL+S1fyPub47fgfG/YqqXiGDYk3ufDen3dtbn8p1fyPsNXyVxcT0NFNgbiamnpGC1BdAtgOivRDdCqoqqF1Qehi6oVVEqhNUHo8S6FVRdMVTF7VIqqFuuCUxdMm9rkDTA1Xnr59vXTj89C6YqmTelSBpi6YTF0yfSsDTFNh0Lpi9KwLYtsKhbZPoKpi2wqYumLQGmLbLpi2w0a9DNDZsywOkz0NM2MVmeUMlD0j1YybEx5/vz149OwcLXtyPSw+bG47M2qXdr6oXfieCK0vLjT9Ny/P0+Y9S8p9oWXXqYnynEvzqtf0R6Hw7FNeA0p/ystP13TdU/wA5+h5/24z4Mrx3htXejmttapTPK1Xq3T+ht9mfajBh6J4eoVN6WtFKapXrqvzfcZMH2c41XXy3p92MjX46acfJs+pOT4d0XV1hyTkxvSpevw+KfwPofQfaRh2r+Iw5Fev/AA9tS1xz95prz45/Ee4Vj2CllVJyZ+0Dw/R/eyp+jxd/oxFe3/Qt98q+Lx/2YeqXl2aFUziX7c9HzpWT/bfP4clL2y6OktcrXweO/wCiY/ReXZbF1RyH7W9H/nf9vJ/4lx7S9JT0WafmqlfVrQPR+XRpi6oyV4z03+fi/wBaBfimBrVZsX+5P9w9HjRVCqYuetxV/Lkxvy4uXz9S9yfZp/g0xejxHL0b0ei01fkte2rFUwqQqkLVKpiqYVC2LTDTAbCYDQtAKYumG0LqQ08BTF0xlSA5DRhVMXTG1IupFowqmLbG1IDkejC8XtI13xr5V/6Gf/qX5Y186f8AY86QfmI9V18vtHnfZqedeJX05F3491D/AOI1+ClfojmEHkG1rrxPM9dct89/vMROektFVJdtE32FkGS29e5RCAELKIAWQogBZCiAFkKIAWQogBZCEAIRPTsQoA0T12Vdsl/66/uNw+LZo/ly3z6vd+upiIAdmfaXOtNdr09Z7/F6GjH7VV/ixy/wbX9zzxBZD2vTYvaied+N/Da1/X5D59osLXKpP00/qeSILzD9V7LD4vhv/El8HwOnNNP7rT48mvU8OWmLwft7S/50l6Vr/wBPf6md59Kafk+/prq1/RHmcfWXL4p/XX9fwNU+L023aVa6fDt+/wAl6E+KfqO48qa1XPGv48a/oBNblqvM5ODxRTKW16p9/hpp+g/pPFJ00rjTt9e300Feb/BzqNrQDkrpusm9fJ69hjyInap5chCHQwQhCAEIQgBCEIAQhCAEIQgBCEIAQhCAEIQgBCEIAQhCAEIQgBCEIAQhCAEIQgBCEIAQhCAB4+51+k/kRCGfa+H/2Q=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2" descr="data:image/jpeg;base64,/9j/4AAQSkZJRgABAQAAAQABAAD/2wCEAAkGBxQQDxQUDxQUFBQUFBQUFBQUFBQUFBQUFBQWFhQUFBQYHCggGBwlHBQUITEhJSkrLi4uFx8zODMsNygtLisBCgoKDg0OFA8PFCwcFBwsLCwsLCwsLCwsLCwsLCssLCwrLCwsLCw3LCwsLCwsLCwsLCw3LCwrLCwsKywsLDcsLP/AABEIALEBHAMBIgACEQEDEQH/xAAcAAACAwEBAQEAAAAAAAAAAAACAwABBAUGBwj/xAA6EAADAAEDAgMFBgQEBwEAAAAAAQIDERIhBDEFQVEGE2GBkQcicaGx8BQywdFCU5KTQ3Kio9Lh8Rb/xAAYAQADAQEAAAAAAAAAAAAAAAAAAQIDBP/EACARAQEBAQEBAQACAwEAAAAAAAABEQISMQNRYSEy0RP/2gAMAwEAAhEDEQA/APjykNIKZCUm+GFILQJIJIrCDoWkHHD1XDLUjwA2lqQ1Je0eAvaXtGbS9o8BehNo1SFePRtcPRtapprjjhrhr4oeERoXtGzK151057eunH5k2jwtK0Jpx+/3/wDRu0m0eArQraN2k2hgK0K2jtpTQYCtAdB20raLDJ0K0G6EchgJ0I5GbSbRYEy4Uol87nzpqu2rWunl2Xf4iNBzQLkLCK0KaGuQWibDKaBaGtAtE2GU0VoMaB0JBbQOgxoFonA3zISkNSEpNDApDUhqQlI5CLUhKQ1IW0oFqS9o1SWpGRW0vaN2lqRgraXtHbS9gyI2hxHr2WnGvL58huwmweETsK2D9he0eBncFbTRtK2Dwaz7StpocFOQwazuSto/aVtFg1n2kcj9pHAYNZ9pWw0+7IsYeS1m2lbDU8ZHjK8F6Y9gLk1vGBcCvAnTI5AaNFSLpGXUXCGga5/foNaAaM7FFtA0vn++wxoHQkOopDUhqQ1JcMtSEpGKQ1JRFKQtg1QEpGRSkJSNUBKBgpwTYaJ10aXZ9166PVE2FESoL2DlAWweEz7Ato7YEoKkIjYVsNOwnux4Ws2wnu+O/wAvN9+fy/NGjYU4Hg1mcAuDU8ZXuwway7Cthr92WsQYWsfuy1iN04BsdMXz+dqL256whe4Op/D6+S+X9iqwm0/Jnf0cz3IusZ0ckGa0F5kEtrFciLk12jPZh1WvMZrkTSNNTrr8Oe69dPn3E0jn6bQlyLaHtAUjKqJaB0GtA6Em7SkNQNUBqCzKUBqRigNQUkpQGoHKAljGRKgJQOUBqCipCgvYaFASxjkJnUB+64HLGF7srCrNsCWM0e7DWMqRNrPOIix+q1NXuwniNMSxPGV7s2+6J7oMGsLxkWE6EdPqacPQt+Q5ym9OVPTj8fR6nd6fwz4G6PDkjScyM71a8/j6EfHQNptJtStW0tdF6v0OxkwpGTNm2ppPRPhrXuu/JpP6RXLyY9DLmS0+vH9f36GnPlMGWw67kHPGk5dNO/PH6c8/Qx3zr8O/10/qaWtdedO/5JvTjny09OedDLkRzdd66OeGaxNo0WhVIw6rWRmpC3JoqRdSZ1cIaFtGipAaJNnaBaH1ItySb0akOYDmRkyNVLUBzAxSMmComgUBKBswGoGkpYwlA5QGoLhEqAvdjlAagqJpCgLbxp+/qPUBbCks6xjVjGzjNEYi+U2snui/dG1Yg4walp1gnCaMXRanX6Lwp15Hoei8FS7oV7kL6810nhLfkdbB4Ul3O/8Aw8wjF1fVKSP/AEt+F5/lkrCpMHVZkges684/UdS2az+0j6rqjlZ8upeXIZcjHe1TgrLRnVaUnxw135XfzT7obYmkY9dNZyRYmkaLQupM7WkjNUiqk0tC6kimzuRdSaKQqpJUzuQWuB9IW0SZDQG0e0A0I3pZkbMlShsoldUpGTJaQxSXKiqmRikuZGSik0KgNSHKCmSokKkzeLdaumwXlpa7VwvVt6JfVm+ZOF7cdXEdHcNzvvaphv72m5N0l3407h11nNqWP2e9rV1GZYsmNQ612uXqm0m9Gn27Hq9h8k9mOonF1mG8lbZmuafZcNc6H2DDc3KrHSqWtVUvVP8ABon8e71P8/R3MVix8mpYi+kxas7PhvhF5n91cevkdMsk2sq5mDpXT0SPReGeAN6Okd/ofB4wrWtNfUHrPFojiTHr9r1/jiH5z6LF0c415GXq+vmTkdb4y67HHz9U2HP5370Vv8Oj1vijfY43U9W2KyXqIs3mROFZshlyMfYi0PVSEWIpGikKtE2qjPSFVI+hVEVUIpCqQ+kKpEVZLQukOpC6JpkUhdIe0LpEqIaApDqF0TaZLQtodSAaEcenlDJQEjZM5WlHIyUBIySpUWDlDZQEjJK1Fg1IcoqRkouVNZvEusXT4MmWuVE66er7Svm2kfHOq6ist1eRuqp6ts+k/aK7/glt12+8hX/y6Pbr8NVP5HzEw/brbgi9T2/2c+LTjWaM2RTGk1O96Sqb0emvbXVfQ8OdbwHwLJ1WSds0sW9TeXT7s8pNbnxu5XHxRnxbOpYL8fob2JxdP1OG8vvYqYyOLSfKpJPR/J+R6HqfaDHiW3BPbz7I+edB066eFGH7sytOPPTzfqzbPUPzO3zOv97/AMY258dfrPF8mR8s595G+4tXqRs2mT4lVMVSDoXQ9BVIVkHWxNsNDPaE0h1ibYaZFCqG0Kom1UJoVQ6hNEWqkLoVQ2hVE2qLa1/UVQdAX+/6k2qLoXQdC6ItUXQFB0BRNpl0LYdAC1T1EjZEyNkw9LpsjEKlhplzpJ0jZM8sdLLnSadLGSJljZKnTOjz9LGbHWPLO6LWjT/fD89T4r4jgWPNkidWoyXK176TTS10/A+34O58S8Tvdnyv1yW/rTI/S/CjKfTfs1wP+CtvlV1EtL02KG3+n0PmR9x9nekWDo8MKVL93FUvW6lO2/nqL8vpdfHQIUXqdWsll7gNSmx6RjsB0A6AdlegKqE2yVQqqD0A2xNMKqE1QejgaYqmFTFUyb0uQFMVTCpiqZF6VgaYqmFTF0yfSsBTF0FTF0yb0qRViqCpi6ZOnIGmLoKgKFaoFAMKmLbF6N6eaGzRkmhs0YFrVLGJmaaGKhlrTH7+PwQ2WZpoZND0taJY2WZ5oZDLnSab1fUrFhyZK10iKrju9E+F8T5B4L4e+p6jHin/AB1z8JSdU18kz3P2g+I+76acSf3stc/8kcv89v0ZzfYjp1g6bqetrvEXGJNcbtFq383K+oW6l5bwvo31HUY8Ur+e0vwWvL+S1fyPub47fgfG/YqqXiGDYk3ufDen3dtbn8p1fyPsNXyVxcT0NFNgbiamnpGC1BdAtgOivRDdCqoqqF1Qehi6oVVEqhNUHo8S6FVRdMVTF7VIqqFuuCUxdMm9rkDTA1Xnr59vXTj89C6YqmTelSBpi6YTF0yfSsDTFNh0Lpi9KwLYtsKhbZPoKpi2wqYumLQGmLbLpi2w0a9DNDZsywOkz0NM2MVmeUMlD0j1YybEx5/vz149OwcLXtyPSw+bG47M2qXdr6oXfieCK0vLjT9Ny/P0+Y9S8p9oWXXqYnynEvzqtf0R6Hw7FNeA0p/ystP13TdU/wA5+h5/24z4Mrx3htXejmttapTPK1Xq3T+ht9mfajBh6J4eoVN6WtFKapXrqvzfcZMH2c41XXy3p92MjX46acfJs+pOT4d0XV1hyTkxvSpevw+KfwPofQfaRh2r+Iw5Fev/AA9tS1xz95prz45/Ee4Vj2CllVJyZ+0Dw/R/eyp+jxd/oxFe3/Qt98q+Lx/2YeqXl2aFUziX7c9HzpWT/bfP4clL2y6OktcrXweO/wCiY/ReXZbF1RyH7W9H/nf9vJ/4lx7S9JT0WafmqlfVrQPR+XRpi6oyV4z03+fi/wBaBfimBrVZsX+5P9w9HjRVCqYuetxV/Lkxvy4uXz9S9yfZp/g0xejxHL0b0ei01fkte2rFUwqQqkLVKpiqYVC2LTDTAbCYDQtAKYumG0LqQ08BTF0xlSA5DRhVMXTG1IupFowqmLbG1IDkejC8XtI13xr5V/6Gf/qX5Y186f8AY86QfmI9V18vtHnfZqedeJX05F3491D/AOI1+ClfojmEHkG1rrxPM9dct89/vMROektFVJdtE32FkGS29e5RCAELKIAWQogBZCiAFkKIAWQogBZCEAIRPTsQoA0T12Vdsl/66/uNw+LZo/ly3z6vd+upiIAdmfaXOtNdr09Z7/F6GjH7VV/ixy/wbX9zzxBZD2vTYvaied+N/Da1/X5D59osLXKpP00/qeSILzD9V7LD4vhv/El8HwOnNNP7rT48mvU8OWmLwft7S/50l6Vr/wBPf6md59Kafk+/prq1/RHmcfWXL4p/XX9fwNU+L023aVa6fDt+/wAl6E+KfqO48qa1XPGv48a/oBNblqvM5ODxRTKW16p9/hpp+g/pPFJ00rjTt9e300Feb/BzqNrQDkrpusm9fJ69hjyInap5chCHQwQhCAEIQgBCEIAQhCAEIQgBCEIAQhCAEIQgBCEIAQhCAEIQgBCEIAQhCAEIQgBCEIAQhCAB4+51+k/kRCGfa+H/2Q=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10" name="Picture 14" descr="https://encrypted-tbn2.gstatic.com/images?q=tbn:ANd9GcTomZIgDlfy4Y699is1uzlKn_0YfFyZRR-tMoJX11ALzpLeDxKHn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4" y="2044699"/>
            <a:ext cx="6054726" cy="339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74701" y="5778500"/>
            <a:ext cx="10782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Ji keliauja įspūdingu, </a:t>
            </a:r>
            <a:r>
              <a:rPr lang="en-GB" sz="3200" dirty="0"/>
              <a:t>300 000 000 met</a:t>
            </a:r>
            <a:r>
              <a:rPr lang="lt-LT" sz="3200" dirty="0"/>
              <a:t>rų</a:t>
            </a:r>
            <a:r>
              <a:rPr lang="en-GB" sz="3200" dirty="0"/>
              <a:t> per se</a:t>
            </a:r>
            <a:r>
              <a:rPr lang="lt-LT" sz="3200" dirty="0"/>
              <a:t>kundę, greičiu</a:t>
            </a:r>
            <a:r>
              <a:rPr lang="en-GB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17321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6300" y="469900"/>
            <a:ext cx="10604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Šviesa, kurią mes matome, vadinama</a:t>
            </a:r>
            <a:r>
              <a:rPr lang="en-GB" sz="3200" dirty="0"/>
              <a:t> </a:t>
            </a:r>
            <a:r>
              <a:rPr lang="lt-LT" sz="3200" b="1" dirty="0"/>
              <a:t>matoma šviesa </a:t>
            </a:r>
            <a:r>
              <a:rPr lang="lt-LT" sz="3200" dirty="0"/>
              <a:t>ir kartais ji apibūdinama kaip </a:t>
            </a:r>
            <a:r>
              <a:rPr lang="lt-LT" sz="3200" b="1" dirty="0"/>
              <a:t>balta šviesa</a:t>
            </a:r>
            <a:r>
              <a:rPr lang="en-GB" sz="3200" b="1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9700" y="2355343"/>
            <a:ext cx="4622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/>
              <a:t>Bet iš tiesų šviesa susideda iš </a:t>
            </a:r>
            <a:r>
              <a:rPr lang="en-GB" sz="3200" dirty="0"/>
              <a:t>7 </a:t>
            </a:r>
            <a:r>
              <a:rPr lang="lt-LT" sz="3200" dirty="0"/>
              <a:t>skirtingų spalvų: raudonos, oranžinės, geltonos, žalios, žydros, mėlynos ir violetinės</a:t>
            </a:r>
            <a:r>
              <a:rPr lang="en-GB" sz="3200" dirty="0"/>
              <a:t>.</a:t>
            </a:r>
          </a:p>
          <a:p>
            <a:r>
              <a:rPr lang="lt-LT" sz="3200" dirty="0"/>
              <a:t>Šios spalvos vadinamos </a:t>
            </a:r>
            <a:r>
              <a:rPr lang="lt-LT" sz="3200" b="1" dirty="0"/>
              <a:t>šviesos spektru.</a:t>
            </a:r>
            <a:endParaRPr lang="en-GB" sz="3200" b="1" dirty="0"/>
          </a:p>
        </p:txBody>
      </p:sp>
      <p:pic>
        <p:nvPicPr>
          <p:cNvPr id="5126" name="Picture 6" descr="http://www.creative-science.org.uk/newton/spectr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74" y="2355343"/>
            <a:ext cx="5114925" cy="388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836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29554</TotalTime>
  <Words>410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Searson</dc:creator>
  <cp:lastModifiedBy>diana</cp:lastModifiedBy>
  <cp:revision>21</cp:revision>
  <dcterms:created xsi:type="dcterms:W3CDTF">2016-04-12T10:00:50Z</dcterms:created>
  <dcterms:modified xsi:type="dcterms:W3CDTF">2024-01-03T15:39:23Z</dcterms:modified>
</cp:coreProperties>
</file>