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0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7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3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6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6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9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8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44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23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01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8025F-3A47-4C71-BD9A-8A1929080A50}" type="datetimeFigureOut">
              <a:rPr lang="en-GB" smtClean="0"/>
              <a:pPr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3B741-A7E9-45AC-84A5-349AA13324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1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343275" y="459876"/>
            <a:ext cx="469084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lt-LT" sz="3600" b="1" dirty="0" smtClean="0"/>
              <a:t>Tyrimo išvados</a:t>
            </a:r>
            <a:endParaRPr lang="en-GB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23856" y="1333881"/>
            <a:ext cx="918686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600" dirty="0" smtClean="0"/>
              <a:t>Kaip kinta šešėlio dydis, </a:t>
            </a:r>
          </a:p>
          <a:p>
            <a:pPr algn="ctr"/>
            <a:r>
              <a:rPr lang="lt-LT" sz="3600" dirty="0" smtClean="0"/>
              <a:t>kai artiname ar toliname šviesos šaltinį?</a:t>
            </a:r>
            <a:endParaRPr lang="en-US" sz="3600" dirty="0"/>
          </a:p>
        </p:txBody>
      </p:sp>
      <p:pic>
        <p:nvPicPr>
          <p:cNvPr id="1026" name="Picture 2" descr="Šešėlių teatras | Viduramžia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032" y="2598674"/>
            <a:ext cx="5308510" cy="360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2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che1.asset-cache.net/xd/102013052.jpg?v=1&amp;c=IWSAsset&amp;k=2&amp;d=62CA815BFB1CE4801E378E1629D477EED6D7111452E48A17004C27D045BC4A869FD45DDF51F1EFF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54" y="504535"/>
            <a:ext cx="6794886" cy="509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2462" y="538472"/>
            <a:ext cx="34400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Mes nematome </a:t>
            </a:r>
            <a:r>
              <a:rPr lang="lt-LT" sz="2800" dirty="0" smtClean="0"/>
              <a:t>šviesos</a:t>
            </a:r>
            <a:r>
              <a:rPr lang="lt-LT" sz="2800" dirty="0"/>
              <a:t> </a:t>
            </a:r>
            <a:r>
              <a:rPr lang="lt-LT" sz="2800" dirty="0" smtClean="0"/>
              <a:t>spindulių. </a:t>
            </a:r>
            <a:r>
              <a:rPr lang="lt-LT" sz="2800" dirty="0"/>
              <a:t>Mes galime matyti tik tuos daiktus, kuriuos </a:t>
            </a:r>
            <a:r>
              <a:rPr lang="lt-LT" sz="2800" dirty="0" smtClean="0"/>
              <a:t>jie </a:t>
            </a:r>
            <a:r>
              <a:rPr lang="lt-LT" sz="2800" dirty="0"/>
              <a:t>apšviečia. Tamsiame ir dulkėtame kambaryje stipri saulės šviesa apšviečia mažytes dulkių daleles. Taip galime matyti, kad šviesa sklinda tiesiomis linijomis</a:t>
            </a:r>
            <a:r>
              <a:rPr lang="lt-LT" sz="2800" dirty="0" smtClean="0"/>
              <a:t>.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0037" y="5882706"/>
            <a:ext cx="117871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600" dirty="0"/>
              <a:t>Išbandykime </a:t>
            </a:r>
            <a:r>
              <a:rPr lang="lt-LT" sz="2600" dirty="0" smtClean="0"/>
              <a:t>tai klasėje </a:t>
            </a:r>
            <a:r>
              <a:rPr lang="lt-LT" sz="2600" dirty="0"/>
              <a:t>naudodami </a:t>
            </a:r>
            <a:r>
              <a:rPr lang="lt-LT" sz="2600" dirty="0" smtClean="0"/>
              <a:t>ryškų prožektorių </a:t>
            </a:r>
            <a:r>
              <a:rPr lang="lt-LT" sz="2600" dirty="0"/>
              <a:t>ir </a:t>
            </a:r>
            <a:r>
              <a:rPr lang="lt-LT" sz="2600" dirty="0" smtClean="0"/>
              <a:t>truputį </a:t>
            </a:r>
            <a:r>
              <a:rPr lang="lt-LT" sz="2600" dirty="0"/>
              <a:t>kūdikių pudros (talko).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88219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17870" y="915352"/>
            <a:ext cx="3548798" cy="2548937"/>
            <a:chOff x="1317870" y="915352"/>
            <a:chExt cx="3548798" cy="2548937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349731" y="952230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317870" y="936580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4828003" y="939530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317870" y="939530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18968" y="952230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1084" y="936579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2452006" y="2233298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rapezoid 11"/>
            <p:cNvSpPr/>
            <p:nvPr/>
          </p:nvSpPr>
          <p:spPr>
            <a:xfrm rot="10800000">
              <a:off x="2331112" y="936578"/>
              <a:ext cx="1504637" cy="1487421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331113" y="915352"/>
              <a:ext cx="1504636" cy="36878"/>
            </a:xfrm>
            <a:prstGeom prst="line">
              <a:avLst/>
            </a:prstGeom>
            <a:ln w="762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6989075" y="866777"/>
            <a:ext cx="3548798" cy="5585467"/>
            <a:chOff x="6874777" y="833549"/>
            <a:chExt cx="3548798" cy="5585467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6906638" y="849201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874777" y="833551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10384910" y="836501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6874777" y="836501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9775875" y="849201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7991" y="833550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8008912" y="5188025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rapezoid 27"/>
            <p:cNvSpPr/>
            <p:nvPr/>
          </p:nvSpPr>
          <p:spPr>
            <a:xfrm rot="10800000">
              <a:off x="8074261" y="833549"/>
              <a:ext cx="1214923" cy="4519529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8074262" y="833550"/>
              <a:ext cx="1248958" cy="15651"/>
            </a:xfrm>
            <a:prstGeom prst="line">
              <a:avLst/>
            </a:prstGeom>
            <a:ln w="762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68946" y="3760631"/>
            <a:ext cx="6744744" cy="224676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t-LT" altLang="en-US" sz="2800" dirty="0" smtClean="0">
                <a:latin typeface="Arial" panose="020B0604020202020204" pitchFamily="34" charset="0"/>
              </a:rPr>
              <a:t>Kodėl šešėlio dydis keičiasi, kai šviesos šaltinis priartėja arba nutolsta? Tai suprasti padės, jei prisiminsime, kad šviesos spinduliai keliauja tiesiomis linijomis.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66894" y="866777"/>
            <a:ext cx="3548798" cy="2548937"/>
            <a:chOff x="1317870" y="915352"/>
            <a:chExt cx="3548798" cy="2548937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349731" y="952230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317870" y="936580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4828003" y="939530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1317870" y="939530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18968" y="952230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1084" y="936579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2452006" y="2233298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rapezoid 10"/>
            <p:cNvSpPr/>
            <p:nvPr/>
          </p:nvSpPr>
          <p:spPr>
            <a:xfrm rot="10800000">
              <a:off x="2331112" y="936578"/>
              <a:ext cx="1504637" cy="1487421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331113" y="915352"/>
              <a:ext cx="1504636" cy="36878"/>
            </a:xfrm>
            <a:prstGeom prst="line">
              <a:avLst/>
            </a:prstGeom>
            <a:ln w="762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6959829" y="866777"/>
            <a:ext cx="3548798" cy="5585467"/>
            <a:chOff x="6874777" y="833549"/>
            <a:chExt cx="3548798" cy="5585467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6906638" y="849201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874777" y="833551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0384910" y="836501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874777" y="836501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775875" y="849201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7991" y="833550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8008912" y="5188025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rapezoid 20"/>
            <p:cNvSpPr/>
            <p:nvPr/>
          </p:nvSpPr>
          <p:spPr>
            <a:xfrm rot="10800000">
              <a:off x="8074261" y="833549"/>
              <a:ext cx="1214923" cy="4519529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8074262" y="833550"/>
              <a:ext cx="1248958" cy="15651"/>
            </a:xfrm>
            <a:prstGeom prst="line">
              <a:avLst/>
            </a:prstGeom>
            <a:ln w="762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195373" y="4111600"/>
            <a:ext cx="3510133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600" dirty="0"/>
              <a:t>Kai žibintuvėlis yra arti, objektas užstoja plačią šviesos spindulių juostą, todėl meta didelį šešėlį. </a:t>
            </a:r>
            <a:endParaRPr lang="en-GB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4926727" y="3311381"/>
            <a:ext cx="3357933" cy="249299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lt-LT" sz="2600" dirty="0"/>
              <a:t>Tas pats objektas, kai žibintuvėlis yra toliau, užstoja siauresnę šviesos spindulių juostą, todėl šešėlis yra mažesnis.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614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0012" y="1017431"/>
            <a:ext cx="5602310" cy="10772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Ar šešėlis gali būti mažesnis, nei objektas</a:t>
            </a:r>
            <a:r>
              <a:rPr lang="en-GB" sz="3200" dirty="0" smtClean="0"/>
              <a:t>?</a:t>
            </a:r>
            <a:endParaRPr lang="en-GB" sz="32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7629530" y="634957"/>
            <a:ext cx="3548798" cy="5585467"/>
            <a:chOff x="6874777" y="833549"/>
            <a:chExt cx="3548798" cy="5585467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6906638" y="849201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6874777" y="833551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10384910" y="836501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874777" y="836501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9775875" y="849201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7991" y="833550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8008912" y="5188025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rapezoid 10"/>
            <p:cNvSpPr/>
            <p:nvPr/>
          </p:nvSpPr>
          <p:spPr>
            <a:xfrm rot="10800000">
              <a:off x="8074261" y="833549"/>
              <a:ext cx="1214923" cy="4519529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8074262" y="833550"/>
              <a:ext cx="1248958" cy="15651"/>
            </a:xfrm>
            <a:prstGeom prst="line">
              <a:avLst/>
            </a:prstGeom>
            <a:ln w="762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700012" y="2894721"/>
            <a:ext cx="497124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Ne, nes pats objektas ir užstoja šviesą.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8810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121" y="702124"/>
            <a:ext cx="6349261" cy="113877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lt-LT" sz="3400" b="1" dirty="0"/>
              <a:t>Kiek didesnis už objektą </a:t>
            </a:r>
            <a:endParaRPr lang="lt-LT" sz="3400" b="1" dirty="0" smtClean="0"/>
          </a:p>
          <a:p>
            <a:pPr algn="ctr"/>
            <a:r>
              <a:rPr lang="lt-LT" sz="3400" b="1" dirty="0" smtClean="0"/>
              <a:t>gali </a:t>
            </a:r>
            <a:r>
              <a:rPr lang="lt-LT" sz="3400" b="1" dirty="0"/>
              <a:t>būti šešėlis?</a:t>
            </a:r>
            <a:endParaRPr lang="en-GB" sz="3400" b="1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7648513" y="702124"/>
            <a:ext cx="12700" cy="14004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16652" y="686474"/>
            <a:ext cx="3517790" cy="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126785" y="689424"/>
            <a:ext cx="12700" cy="15875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616652" y="689424"/>
            <a:ext cx="673100" cy="127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517750" y="702124"/>
            <a:ext cx="6477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215" y="1681712"/>
            <a:ext cx="1101499" cy="110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torchdirect.co.uk/user/9-LED-TORCH-FREE-GIFT-OFF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9109">
            <a:off x="8760051" y="3137062"/>
            <a:ext cx="1230991" cy="12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rapezoid 10"/>
          <p:cNvSpPr/>
          <p:nvPr/>
        </p:nvSpPr>
        <p:spPr>
          <a:xfrm rot="10800000">
            <a:off x="8258053" y="712365"/>
            <a:ext cx="2305473" cy="2556853"/>
          </a:xfrm>
          <a:prstGeom prst="trapezoid">
            <a:avLst>
              <a:gd name="adj" fmla="val 46478"/>
            </a:avLst>
          </a:prstGeom>
          <a:solidFill>
            <a:srgbClr val="FFFF00">
              <a:alpha val="32941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93994" y="695459"/>
            <a:ext cx="2223756" cy="1690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9121" y="2781196"/>
            <a:ext cx="6717531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800" dirty="0"/>
              <a:t>Jei šviesos šaltinis yra arti objekto, o objektas – toli nuo ekrano, šešėlis gali tapti labai didelis – </a:t>
            </a:r>
            <a:r>
              <a:rPr lang="lt-LT" sz="2800" dirty="0" smtClean="0"/>
              <a:t>per visą ekraną!</a:t>
            </a:r>
          </a:p>
          <a:p>
            <a:r>
              <a:rPr lang="lt-LT" sz="2800" dirty="0"/>
              <a:t/>
            </a:r>
            <a:br>
              <a:rPr lang="lt-LT" sz="2800" dirty="0"/>
            </a:br>
            <a:r>
              <a:rPr lang="lt-LT" sz="2800" dirty="0"/>
              <a:t>Tačiau </a:t>
            </a:r>
            <a:r>
              <a:rPr lang="lt-LT" sz="2800" dirty="0" smtClean="0"/>
              <a:t>tikriausiai jau pastebėjote, </a:t>
            </a:r>
            <a:r>
              <a:rPr lang="lt-LT" sz="2800" dirty="0"/>
              <a:t>kad kuo </a:t>
            </a:r>
            <a:r>
              <a:rPr lang="lt-LT" sz="2800" dirty="0" smtClean="0"/>
              <a:t>arčiau objekto yra šviesos </a:t>
            </a:r>
            <a:r>
              <a:rPr lang="lt-LT" sz="2800" dirty="0"/>
              <a:t>šaltinis </a:t>
            </a:r>
            <a:r>
              <a:rPr lang="lt-LT" sz="2800" dirty="0" smtClean="0"/>
              <a:t>, </a:t>
            </a:r>
            <a:r>
              <a:rPr lang="lt-LT" sz="2800" dirty="0"/>
              <a:t>tuo </a:t>
            </a:r>
            <a:r>
              <a:rPr lang="lt-LT" sz="2800" b="1" dirty="0"/>
              <a:t>neryškesnis</a:t>
            </a:r>
            <a:r>
              <a:rPr lang="lt-LT" sz="2800" dirty="0"/>
              <a:t> tampa šešėlis.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627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atteyspunch.com/cscreatepro/image_upload/5.PerseS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822" y="376730"/>
            <a:ext cx="6667500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1065" y="5164428"/>
            <a:ext cx="112690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 smtClean="0"/>
              <a:t>Viskas, ką iki šiol sužinojome apie šešėlius, labai pravers kitoje pamokoje, kai repetuosime šešėlių spektaklį.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345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197</Words>
  <Application>Microsoft Office PowerPoint</Application>
  <PresentationFormat>Plačiaekranė</PresentationFormat>
  <Paragraphs>15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Searson</dc:creator>
  <cp:lastModifiedBy>Diana Grušauskaitė</cp:lastModifiedBy>
  <cp:revision>19</cp:revision>
  <dcterms:created xsi:type="dcterms:W3CDTF">2016-05-09T17:31:12Z</dcterms:created>
  <dcterms:modified xsi:type="dcterms:W3CDTF">2025-06-05T12:05:34Z</dcterms:modified>
</cp:coreProperties>
</file>