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C8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73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296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45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71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297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49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20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27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284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386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34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D5C81-2DEE-4894-9053-2CD85636A57C}" type="datetimeFigureOut">
              <a:rPr lang="en-GB" smtClean="0"/>
              <a:pPr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8CA51-F439-4DAD-9177-E6EA75E9D65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7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27538" y="2205623"/>
            <a:ext cx="6781800" cy="7078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4000" dirty="0" smtClean="0"/>
              <a:t>Patyrinėkime šešėlių dydžius</a:t>
            </a:r>
            <a:r>
              <a:rPr lang="en-GB" sz="4000" dirty="0" smtClean="0"/>
              <a:t>! </a:t>
            </a:r>
            <a:endParaRPr lang="en-GB" sz="4000" dirty="0"/>
          </a:p>
        </p:txBody>
      </p:sp>
      <p:pic>
        <p:nvPicPr>
          <p:cNvPr id="1026" name="Picture 2" descr="https://encrypted-tbn2.gstatic.com/images?q=tbn:ANd9GcT0UfgDr1OWap8AkhkYYQrcZXcya2a-eYAGjSNDpKGCX_Y7YrX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4545" y="399271"/>
            <a:ext cx="3676650" cy="167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resources0.news.com.au/images/2010/06/21/1225882/229108-raymond-crow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1817618"/>
            <a:ext cx="3009900" cy="4010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hollywoodsoapbox.com/wp-content/uploads/2015/12/15-11Illusionist0002sc-e144971508873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805" y="3046636"/>
            <a:ext cx="3810000" cy="3038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9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1319351" y="1073602"/>
            <a:ext cx="12700" cy="14004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287490" y="1045304"/>
            <a:ext cx="3517790" cy="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797623" y="1060902"/>
            <a:ext cx="12700" cy="15875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287490" y="1060902"/>
            <a:ext cx="673100" cy="127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188588" y="1073602"/>
            <a:ext cx="6477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 descr="http://ecx.images-amazon.com/images/I/419bl1zGZzL._SY355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704" y="1057951"/>
            <a:ext cx="1101499" cy="110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www.torchdirect.co.uk/user/9-LED-TORCH-FREE-GIFT-OFF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19109">
            <a:off x="2430888" y="3611168"/>
            <a:ext cx="1230991" cy="12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rapezoid 9"/>
          <p:cNvSpPr/>
          <p:nvPr/>
        </p:nvSpPr>
        <p:spPr>
          <a:xfrm rot="10800000">
            <a:off x="2050040" y="1057950"/>
            <a:ext cx="2112583" cy="2653937"/>
          </a:xfrm>
          <a:prstGeom prst="trapezoid">
            <a:avLst>
              <a:gd name="adj" fmla="val 44730"/>
            </a:avLst>
          </a:prstGeom>
          <a:solidFill>
            <a:srgbClr val="FFFF00">
              <a:alpha val="32941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847007" y="413456"/>
            <a:ext cx="6091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/>
              <a:t>Kaip galite išmatuoti</a:t>
            </a:r>
            <a:r>
              <a:rPr lang="en-GB" sz="2800" b="1" dirty="0" smtClean="0"/>
              <a:t>?</a:t>
            </a:r>
            <a:endParaRPr lang="en-GB" sz="2800" b="1" dirty="0"/>
          </a:p>
        </p:txBody>
      </p:sp>
      <p:pic>
        <p:nvPicPr>
          <p:cNvPr id="6146" name="Picture 2" descr="Ruler, Geometry, Mathematics, Draw, Scho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037" y="3340035"/>
            <a:ext cx="5194001" cy="1731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2111" y="2479092"/>
            <a:ext cx="638628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/>
              <a:t>Padėkite savo objektą arti ekrano, nes taip šešėlis bus aiškus ir lengvai pamatuojamas</a:t>
            </a:r>
            <a:r>
              <a:rPr lang="lt-LT" sz="2800" b="1" dirty="0" smtClean="0"/>
              <a:t>.</a:t>
            </a:r>
          </a:p>
          <a:p>
            <a:endParaRPr lang="lt-LT" sz="2800" b="1" dirty="0"/>
          </a:p>
          <a:p>
            <a:r>
              <a:rPr lang="lt-LT" sz="2800" dirty="0"/>
              <a:t/>
            </a:r>
            <a:br>
              <a:rPr lang="lt-LT" sz="2800" dirty="0"/>
            </a:br>
            <a:r>
              <a:rPr lang="lt-LT" sz="2800" dirty="0"/>
              <a:t>Tuomet galėsite išmatuoti skirtingus atstumus tarp žibintuvėlio ir objekto bei stebėti, kaip tai veikia šešėlio dydį</a:t>
            </a:r>
            <a:r>
              <a:rPr lang="lt-LT" sz="2800" dirty="0" smtClean="0"/>
              <a:t>.</a:t>
            </a:r>
            <a:endParaRPr lang="en-GB" sz="2800" dirty="0" smtClean="0"/>
          </a:p>
        </p:txBody>
      </p:sp>
      <p:pic>
        <p:nvPicPr>
          <p:cNvPr id="14" name="Picture 2" descr="Ruler, Geometry, Mathematics, Draw, Schoo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751" y="505614"/>
            <a:ext cx="5194001" cy="1731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54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55155" y="653327"/>
            <a:ext cx="3548798" cy="3784209"/>
            <a:chOff x="1699192" y="1260698"/>
            <a:chExt cx="3548798" cy="3784209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731053" y="1276350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699192" y="1260700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>
              <a:off x="5209325" y="1263650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1699192" y="1263650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600290" y="1276350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2406" y="1260699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2842590" y="3813916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rapezoid 9"/>
            <p:cNvSpPr/>
            <p:nvPr/>
          </p:nvSpPr>
          <p:spPr>
            <a:xfrm rot="10800000">
              <a:off x="2461742" y="1260698"/>
              <a:ext cx="2112583" cy="2653937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602514" y="696686"/>
            <a:ext cx="584925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Jums reikės laikyti objektą visada toje pačioje vietoje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endParaRPr lang="en-GB" sz="2800" dirty="0"/>
          </a:p>
          <a:p>
            <a:r>
              <a:rPr lang="lt-LT" sz="2800" dirty="0" smtClean="0"/>
              <a:t>Kodėl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455886" y="3483429"/>
            <a:ext cx="7199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Nes jums reikia žinoti tiksliai, kaip toli yra jūsų šviesos šaltinis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405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7255" y="1259146"/>
            <a:ext cx="10238470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lt-LT" sz="2800" b="1" dirty="0" smtClean="0"/>
              <a:t>Štai </a:t>
            </a:r>
            <a:r>
              <a:rPr lang="lt-LT" sz="2800" b="1" dirty="0"/>
              <a:t>keletas idėjų, kaip padėti tiksliai ir moksliškai atlikti </a:t>
            </a:r>
            <a:r>
              <a:rPr lang="lt-LT" sz="2800" b="1" dirty="0" err="1"/>
              <a:t>matavimus</a:t>
            </a:r>
            <a:r>
              <a:rPr lang="lt-LT" sz="2800" b="1" dirty="0"/>
              <a:t>.</a:t>
            </a:r>
            <a:r>
              <a:rPr lang="lt-LT" sz="2800" dirty="0"/>
              <a:t/>
            </a:r>
            <a:br>
              <a:rPr lang="lt-LT" sz="2800" dirty="0"/>
            </a:br>
            <a:endParaRPr lang="lt-LT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77255" y="2512650"/>
            <a:ext cx="102384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1. </a:t>
            </a:r>
            <a:r>
              <a:rPr lang="lt-LT" sz="2800" dirty="0" smtClean="0"/>
              <a:t>Priklijuokite gabalėlį lipnios juostos </a:t>
            </a:r>
            <a:r>
              <a:rPr lang="lt-LT" sz="2800" dirty="0"/>
              <a:t>prie stalo ten, kur bus jūsų ekranas – taip pažymėsite jo tikslią vietą.</a:t>
            </a:r>
            <a:endParaRPr lang="lt-LT" sz="2800" dirty="0"/>
          </a:p>
        </p:txBody>
      </p:sp>
      <p:sp>
        <p:nvSpPr>
          <p:cNvPr id="3" name="Rectangle 2"/>
          <p:cNvSpPr/>
          <p:nvPr/>
        </p:nvSpPr>
        <p:spPr>
          <a:xfrm>
            <a:off x="1392307" y="4065551"/>
            <a:ext cx="9369286" cy="318053"/>
          </a:xfrm>
          <a:prstGeom prst="rect">
            <a:avLst/>
          </a:prstGeom>
          <a:solidFill>
            <a:srgbClr val="F1EC8F"/>
          </a:solidFill>
          <a:ln>
            <a:solidFill>
              <a:srgbClr val="F1E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19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1132114" y="1622179"/>
            <a:ext cx="0" cy="19773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071424" y="1622179"/>
            <a:ext cx="899884" cy="171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956793" y="1622179"/>
            <a:ext cx="0" cy="19773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092200" y="1621116"/>
            <a:ext cx="910771" cy="38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004784" y="1621116"/>
            <a:ext cx="706663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6" descr="http://ecx.images-amazon.com/images/I/419bl1zGZzL._SY355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165" y="1765197"/>
            <a:ext cx="1277257" cy="127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ectangle 38"/>
          <p:cNvSpPr/>
          <p:nvPr/>
        </p:nvSpPr>
        <p:spPr>
          <a:xfrm>
            <a:off x="5127168" y="2777774"/>
            <a:ext cx="1139368" cy="304800"/>
          </a:xfrm>
          <a:prstGeom prst="rect">
            <a:avLst/>
          </a:prstGeom>
          <a:solidFill>
            <a:srgbClr val="F1EC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1132114" y="4223658"/>
            <a:ext cx="98842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2. </a:t>
            </a:r>
            <a:r>
              <a:rPr lang="lt-LT" sz="2800" dirty="0" smtClean="0"/>
              <a:t>Padėkite </a:t>
            </a:r>
            <a:r>
              <a:rPr lang="lt-LT" sz="2800" dirty="0"/>
              <a:t>teatro </a:t>
            </a:r>
            <a:r>
              <a:rPr lang="lt-LT" sz="2800" dirty="0" smtClean="0"/>
              <a:t>ekraną </a:t>
            </a:r>
            <a:r>
              <a:rPr lang="lt-LT" sz="2800" dirty="0"/>
              <a:t>prie šios juostos. Tada priklijuokite dar vieną mažą juostos gabalėlį už ekrano – taip pažymėsite vietą, kurioje </a:t>
            </a:r>
            <a:r>
              <a:rPr lang="lt-LT" sz="2800" dirty="0" smtClean="0"/>
              <a:t>dėsite </a:t>
            </a:r>
            <a:r>
              <a:rPr lang="lt-LT" sz="2800" dirty="0"/>
              <a:t>objektą. Tai padės jums visada išlaikyti tą pačią objekto </a:t>
            </a:r>
            <a:r>
              <a:rPr lang="lt-LT" sz="2800" dirty="0" smtClean="0"/>
              <a:t>vietą, </a:t>
            </a:r>
            <a:r>
              <a:rPr lang="lt-LT" sz="2800" dirty="0"/>
              <a:t>kai judinsite žibintuvėlį.</a:t>
            </a:r>
            <a:endParaRPr lang="en-GB" sz="2800" dirty="0" smtClean="0"/>
          </a:p>
        </p:txBody>
      </p:sp>
      <p:sp>
        <p:nvSpPr>
          <p:cNvPr id="42" name="TextBox 41"/>
          <p:cNvSpPr txBox="1"/>
          <p:nvPr/>
        </p:nvSpPr>
        <p:spPr>
          <a:xfrm>
            <a:off x="7300681" y="2119086"/>
            <a:ext cx="1320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Ekranas</a:t>
            </a:r>
            <a:endParaRPr lang="en-GB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7445829" y="1620054"/>
            <a:ext cx="293904" cy="62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783287" y="2846825"/>
            <a:ext cx="168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Teatro dėžė</a:t>
            </a:r>
            <a:endParaRPr lang="en-GB" sz="2400" dirty="0"/>
          </a:p>
        </p:txBody>
      </p:sp>
      <p:cxnSp>
        <p:nvCxnSpPr>
          <p:cNvPr id="47" name="Straight Connector 46"/>
          <p:cNvCxnSpPr>
            <a:stCxn id="45" idx="3"/>
          </p:cNvCxnSpPr>
          <p:nvPr/>
        </p:nvCxnSpPr>
        <p:spPr>
          <a:xfrm flipV="1">
            <a:off x="9463304" y="2930174"/>
            <a:ext cx="508004" cy="1474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991502" y="1182699"/>
            <a:ext cx="9093200" cy="376742"/>
          </a:xfrm>
          <a:prstGeom prst="rect">
            <a:avLst/>
          </a:prstGeom>
          <a:solidFill>
            <a:srgbClr val="F1EC8F"/>
          </a:solidFill>
          <a:ln>
            <a:solidFill>
              <a:srgbClr val="F1E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2162623" y="2121180"/>
            <a:ext cx="1320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dirty="0" smtClean="0"/>
              <a:t>Juostos gabalėlis</a:t>
            </a:r>
            <a:endParaRPr lang="en-GB" sz="2400" dirty="0"/>
          </a:p>
        </p:txBody>
      </p:sp>
      <p:cxnSp>
        <p:nvCxnSpPr>
          <p:cNvPr id="16" name="Straight Connector 43"/>
          <p:cNvCxnSpPr/>
          <p:nvPr/>
        </p:nvCxnSpPr>
        <p:spPr>
          <a:xfrm flipH="1">
            <a:off x="3180431" y="1380568"/>
            <a:ext cx="567869" cy="872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3"/>
          <p:cNvCxnSpPr/>
          <p:nvPr/>
        </p:nvCxnSpPr>
        <p:spPr>
          <a:xfrm>
            <a:off x="5765793" y="2962740"/>
            <a:ext cx="293904" cy="625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44960" y="3257037"/>
            <a:ext cx="1320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400" dirty="0" smtClean="0"/>
              <a:t>Juostos gabalėlis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3758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132114" y="1663118"/>
            <a:ext cx="0" cy="19773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9071424" y="1663118"/>
            <a:ext cx="899884" cy="171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9956793" y="1663118"/>
            <a:ext cx="0" cy="197736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092200" y="1662055"/>
            <a:ext cx="910771" cy="383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004784" y="1662055"/>
            <a:ext cx="706663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6" descr="http://ecx.images-amazon.com/images/I/419bl1zGZzL._SY355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100" y="1785026"/>
            <a:ext cx="1277257" cy="127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5053045" y="2819168"/>
            <a:ext cx="1139368" cy="304800"/>
          </a:xfrm>
          <a:prstGeom prst="rect">
            <a:avLst/>
          </a:prstGeom>
          <a:solidFill>
            <a:srgbClr val="F1EC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2" descr="http://www.torchdirect.co.uk/user/9-LED-TORCH-FREE-GIFT-OFF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19109">
            <a:off x="5152369" y="5082627"/>
            <a:ext cx="1230991" cy="12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://www.wpclipart.com/education/supplies/ruler/ruler_metal_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28589">
            <a:off x="3401189" y="3429883"/>
            <a:ext cx="3660831" cy="258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7" name="Straight Connector 36"/>
          <p:cNvCxnSpPr/>
          <p:nvPr/>
        </p:nvCxnSpPr>
        <p:spPr>
          <a:xfrm>
            <a:off x="5538102" y="2819168"/>
            <a:ext cx="1104250" cy="94342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578583" y="3759316"/>
            <a:ext cx="46942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Matuokite nuo artimiausios objekto dalies, stenkitės, kad liniuotė būtų tiesiai. </a:t>
            </a:r>
            <a:r>
              <a:rPr lang="lt-LT" sz="2400" dirty="0"/>
              <a:t>Dabar </a:t>
            </a:r>
            <a:r>
              <a:rPr lang="lt-LT" sz="2400" dirty="0" smtClean="0"/>
              <a:t>galite išmatuoti atstumą tarp objekto ir prožektoriaus. </a:t>
            </a:r>
            <a:r>
              <a:rPr lang="lt-LT" sz="2400" dirty="0"/>
              <a:t>Ekranas ir objektas visada lieka tiksliai toje pačioje </a:t>
            </a:r>
            <a:r>
              <a:rPr lang="lt-LT" sz="2400" dirty="0" smtClean="0"/>
              <a:t>vietoje, slenkame tik prožektorių.</a:t>
            </a: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036859" y="1295570"/>
            <a:ext cx="9002486" cy="304800"/>
          </a:xfrm>
          <a:prstGeom prst="rect">
            <a:avLst/>
          </a:prstGeom>
          <a:solidFill>
            <a:srgbClr val="F1EC8F"/>
          </a:solidFill>
          <a:ln>
            <a:solidFill>
              <a:srgbClr val="F1E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6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8028" y="711200"/>
            <a:ext cx="3240315" cy="243023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29943" y="711200"/>
            <a:ext cx="6008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/>
              <a:t>Štai kaip </a:t>
            </a:r>
            <a:r>
              <a:rPr lang="lt-LT" sz="2400" dirty="0" smtClean="0"/>
              <a:t>atrodys vaizdas </a:t>
            </a:r>
            <a:r>
              <a:rPr lang="lt-LT" sz="2400" dirty="0"/>
              <a:t>jūsų teatre, kai palaipsniui keisite šviesos šaltinio </a:t>
            </a:r>
            <a:r>
              <a:rPr lang="lt-LT" sz="2400" dirty="0" smtClean="0"/>
              <a:t>atstumą.</a:t>
            </a:r>
          </a:p>
          <a:p>
            <a:endParaRPr lang="lt-LT" sz="2400" dirty="0"/>
          </a:p>
          <a:p>
            <a:endParaRPr lang="en-GB" sz="2400" dirty="0" smtClean="0"/>
          </a:p>
          <a:p>
            <a:r>
              <a:rPr lang="en-GB" sz="2400" dirty="0" smtClean="0"/>
              <a:t>B</a:t>
            </a:r>
            <a:r>
              <a:rPr lang="lt-LT" sz="2400" dirty="0" smtClean="0"/>
              <a:t>et kaip pamatuosite šešėlį</a:t>
            </a:r>
            <a:r>
              <a:rPr lang="en-GB" sz="2400" dirty="0" smtClean="0"/>
              <a:t>? 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81742" y="3650342"/>
            <a:ext cx="63100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400" dirty="0" smtClean="0"/>
              <a:t>Naudokite liniuotę ir matuokite šešėlio ilgį iš priekinės teatro pusės</a:t>
            </a:r>
            <a:r>
              <a:rPr lang="en-GB" sz="2400" dirty="0" smtClean="0"/>
              <a:t>. </a:t>
            </a:r>
            <a:r>
              <a:rPr lang="lt-LT" sz="2400" dirty="0" smtClean="0"/>
              <a:t>Pamenate, kad šešėlį galima matyti ir kitoje ekrano pusėje, nes ekranas yra pusiau permatomas</a:t>
            </a:r>
            <a:r>
              <a:rPr lang="en-GB" sz="2400" dirty="0" smtClean="0"/>
              <a:t>!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5113" y="3486489"/>
            <a:ext cx="3704772" cy="277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7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4058" y="870857"/>
            <a:ext cx="101164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dirty="0" smtClean="0"/>
              <a:t>Jūs esate beveik pasiruošę pradėti tyrinėjimą</a:t>
            </a:r>
            <a:r>
              <a:rPr lang="en-GB" sz="3200" dirty="0" smtClean="0"/>
              <a:t>. </a:t>
            </a:r>
            <a:endParaRPr lang="en-GB" sz="3200" dirty="0" smtClean="0"/>
          </a:p>
          <a:p>
            <a:endParaRPr lang="en-GB" sz="3200" dirty="0" smtClean="0"/>
          </a:p>
          <a:p>
            <a:endParaRPr lang="en-GB" sz="3200" dirty="0"/>
          </a:p>
          <a:p>
            <a:r>
              <a:rPr lang="lt-LT" sz="3200" dirty="0"/>
              <a:t>Stenkitės dirbti komandoje ir sąžiningai pasidalyti užduotis, kad kiekvienas turėtų galimybę pamatuoti šešėlį, užrašyti </a:t>
            </a:r>
            <a:r>
              <a:rPr lang="lt-LT" sz="3200" dirty="0" err="1"/>
              <a:t>matavimus</a:t>
            </a:r>
            <a:r>
              <a:rPr lang="lt-LT" sz="3200" dirty="0"/>
              <a:t> ir perkelti žibintuvėlį.</a:t>
            </a:r>
            <a:br>
              <a:rPr lang="lt-LT" sz="3200" dirty="0"/>
            </a:br>
            <a:r>
              <a:rPr lang="lt-LT" sz="3200" dirty="0"/>
              <a:t>Atminkite – geri mokslininkai stengiasi būti kuo atidesni ir tikslesni.</a:t>
            </a:r>
            <a:endParaRPr lang="en-GB" sz="3200" dirty="0"/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007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94253" y="1978446"/>
            <a:ext cx="88827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800" dirty="0"/>
              <a:t>Ar </a:t>
            </a:r>
            <a:r>
              <a:rPr lang="lt-LT" sz="2800" dirty="0" smtClean="0"/>
              <a:t>įvyko tai, ko </a:t>
            </a:r>
            <a:r>
              <a:rPr lang="lt-LT" sz="2800" dirty="0"/>
              <a:t>tikėjotės?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800" dirty="0"/>
              <a:t>Ar šešėlis didėja ir mažėja tokiu pačiu mastu, kai judinate šviesos šaltinį?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800" dirty="0"/>
              <a:t>Kodėl taip gali būti?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800" dirty="0"/>
              <a:t>Pabandykite atsakyti į klausimus savo užduočių lape.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t-LT" sz="2800" dirty="0"/>
              <a:t>Aptarkite savo idėjas su grupe.</a:t>
            </a:r>
          </a:p>
        </p:txBody>
      </p:sp>
      <p:pic>
        <p:nvPicPr>
          <p:cNvPr id="11267" name="Picture 3" descr="http://mesosyn.com/hsp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762" y="247522"/>
            <a:ext cx="2618467" cy="233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33714" y="711199"/>
            <a:ext cx="10072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 smtClean="0"/>
              <a:t>Kai pabaigsite, pagalvokite apie gautus rezultatus.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8410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014" y="1640676"/>
            <a:ext cx="2565402" cy="3418398"/>
          </a:xfrm>
          <a:prstGeom prst="rect">
            <a:avLst/>
          </a:prstGeom>
        </p:spPr>
      </p:pic>
      <p:pic>
        <p:nvPicPr>
          <p:cNvPr id="2050" name="Picture 2" descr="http://www.torchdirect.co.uk/user/9-LED-TORCH-FREE-GIFT-OFF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509" y="1219200"/>
            <a:ext cx="2583543" cy="2583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ecx.images-amazon.com/images/I/419bl1zGZzL._SY355_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657" y="2289401"/>
            <a:ext cx="3381375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20800" y="609600"/>
            <a:ext cx="9985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600" b="1" dirty="0" smtClean="0"/>
              <a:t>Jums reiks</a:t>
            </a:r>
            <a:r>
              <a:rPr lang="en-GB" sz="3600" b="1" dirty="0" smtClean="0"/>
              <a:t>:</a:t>
            </a:r>
            <a:endParaRPr lang="en-GB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5014" y="4833642"/>
            <a:ext cx="2565402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3200" dirty="0" smtClean="0"/>
              <a:t>Savo šešėlių teatro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939393" y="3802743"/>
            <a:ext cx="2554514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3200" dirty="0" smtClean="0"/>
              <a:t>Ryškaus prožektoriaus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8468858" y="5132167"/>
            <a:ext cx="3018972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3200" dirty="0" smtClean="0"/>
              <a:t>Ž</a:t>
            </a:r>
            <a:r>
              <a:rPr lang="lt-LT" sz="3200" dirty="0" smtClean="0"/>
              <a:t>aisliuko šešėliui sukurti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019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5555473" y="4929187"/>
            <a:ext cx="5014913" cy="113877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3400" dirty="0" err="1"/>
              <a:t>Paruošk</a:t>
            </a:r>
            <a:r>
              <a:rPr lang="en-US" sz="3400" dirty="0"/>
              <a:t> </a:t>
            </a:r>
            <a:r>
              <a:rPr lang="en-US" sz="3400" dirty="0" err="1"/>
              <a:t>savo</a:t>
            </a:r>
            <a:r>
              <a:rPr lang="en-US" sz="3400" dirty="0"/>
              <a:t> </a:t>
            </a:r>
            <a:r>
              <a:rPr lang="en-US" sz="3400" dirty="0" err="1"/>
              <a:t>įrangą</a:t>
            </a:r>
            <a:r>
              <a:rPr lang="en-US" sz="3400" dirty="0"/>
              <a:t> </a:t>
            </a:r>
            <a:r>
              <a:rPr lang="en-US" sz="3400" dirty="0" err="1"/>
              <a:t>taip</a:t>
            </a:r>
            <a:r>
              <a:rPr lang="en-US" sz="3400" dirty="0"/>
              <a:t>, </a:t>
            </a:r>
            <a:r>
              <a:rPr lang="en-US" sz="3400" dirty="0" err="1"/>
              <a:t>kaip</a:t>
            </a:r>
            <a:r>
              <a:rPr lang="en-US" sz="3400" dirty="0"/>
              <a:t> </a:t>
            </a:r>
            <a:r>
              <a:rPr lang="en-US" sz="3400" dirty="0" err="1"/>
              <a:t>parodyta</a:t>
            </a:r>
            <a:r>
              <a:rPr lang="en-US" sz="3400" dirty="0"/>
              <a:t> </a:t>
            </a:r>
            <a:r>
              <a:rPr lang="en-US" sz="3400" dirty="0" err="1" smtClean="0"/>
              <a:t>čia</a:t>
            </a:r>
            <a:r>
              <a:rPr lang="en-GB" sz="3400" dirty="0" smtClean="0"/>
              <a:t>. </a:t>
            </a:r>
            <a:endParaRPr lang="en-GB" sz="3400" dirty="0"/>
          </a:p>
        </p:txBody>
      </p:sp>
      <p:grpSp>
        <p:nvGrpSpPr>
          <p:cNvPr id="6" name="Group 5"/>
          <p:cNvGrpSpPr/>
          <p:nvPr/>
        </p:nvGrpSpPr>
        <p:grpSpPr>
          <a:xfrm>
            <a:off x="1699192" y="625706"/>
            <a:ext cx="6533298" cy="5589947"/>
            <a:chOff x="1699192" y="625706"/>
            <a:chExt cx="6533298" cy="5589947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1731053" y="1276350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50103" y="1286101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09325" y="1263650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1699192" y="1263650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600290" y="1276350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8128" y="2200501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2877004" y="4984662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0" name="Trapezoid 29"/>
            <p:cNvSpPr/>
            <p:nvPr/>
          </p:nvSpPr>
          <p:spPr>
            <a:xfrm rot="10800000">
              <a:off x="2477464" y="1276350"/>
              <a:ext cx="2122826" cy="3822700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5247990" y="1845004"/>
              <a:ext cx="1028700" cy="2921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6276690" y="1657290"/>
              <a:ext cx="195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2400" dirty="0" smtClean="0"/>
                <a:t>TEATRO DĖŽĖ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 flipV="1">
              <a:off x="3786389" y="888642"/>
              <a:ext cx="1700011" cy="3974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5555473" y="625706"/>
              <a:ext cx="21195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t-LT" sz="2400" dirty="0" smtClean="0"/>
                <a:t>EKRANAS</a:t>
              </a:r>
              <a:endParaRPr lang="en-GB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89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5200" y="2381776"/>
            <a:ext cx="965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3200" b="1" dirty="0" smtClean="0"/>
              <a:t>Dabar patyrinėk šiuos klausimus</a:t>
            </a:r>
            <a:r>
              <a:rPr lang="en-GB" sz="3200" b="1" dirty="0" smtClean="0"/>
              <a:t>:</a:t>
            </a:r>
            <a:endParaRPr lang="en-GB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320800" y="3429287"/>
            <a:ext cx="84455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t-LT" sz="2800" dirty="0" smtClean="0"/>
              <a:t>Kaip gali padaryti mažiausią šešėlį</a:t>
            </a:r>
            <a:r>
              <a:rPr lang="en-GB" sz="2800" dirty="0" smtClean="0"/>
              <a:t>?</a:t>
            </a: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lt-LT" sz="2800" dirty="0"/>
              <a:t>Kaip gali padaryti </a:t>
            </a:r>
            <a:r>
              <a:rPr lang="lt-LT" sz="2800" dirty="0" smtClean="0"/>
              <a:t>didžiausią </a:t>
            </a:r>
            <a:r>
              <a:rPr lang="lt-LT" sz="2800" dirty="0"/>
              <a:t>šešėlį</a:t>
            </a:r>
            <a:r>
              <a:rPr lang="en-GB" sz="2800" dirty="0"/>
              <a:t>?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lt-LT" sz="2800" dirty="0"/>
              <a:t>Kaip gali padaryti </a:t>
            </a:r>
            <a:r>
              <a:rPr lang="lt-LT" sz="2800" dirty="0" smtClean="0"/>
              <a:t>ryškiausią </a:t>
            </a:r>
            <a:r>
              <a:rPr lang="lt-LT" sz="2800" dirty="0"/>
              <a:t>šešėlį</a:t>
            </a:r>
            <a:r>
              <a:rPr lang="en-GB" sz="2800" dirty="0"/>
              <a:t>?</a:t>
            </a:r>
          </a:p>
        </p:txBody>
      </p:sp>
      <p:pic>
        <p:nvPicPr>
          <p:cNvPr id="3074" name="Picture 2" descr="http://i.istockimg.com/file_thumbview_approve/44561410/5/stock-photo-44561410-shadows-of-people-on-stree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75" y="468768"/>
            <a:ext cx="3946525" cy="2619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2890" y="811368"/>
            <a:ext cx="8126569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lt-LT" sz="3600" dirty="0" smtClean="0"/>
              <a:t>Taigi, pakartokime, ką sužinojome</a:t>
            </a:r>
            <a:r>
              <a:rPr lang="ru-RU" sz="3600" dirty="0" smtClean="0"/>
              <a:t>!</a:t>
            </a:r>
            <a:endParaRPr lang="en-GB" sz="3600" dirty="0"/>
          </a:p>
        </p:txBody>
      </p:sp>
      <p:pic>
        <p:nvPicPr>
          <p:cNvPr id="1026" name="Picture 2" descr="http://www.abc.net.au/creaturefeatures/video/img/ep15_shadowpuppets_2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763" y="1841678"/>
            <a:ext cx="5084469" cy="284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4374" y="1841678"/>
            <a:ext cx="5848037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>
                <a:latin typeface="Arial" panose="020B0604020202020204" pitchFamily="34" charset="0"/>
              </a:rPr>
              <a:t>Šešėlis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yra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ryškesnis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ir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aiškesnis</a:t>
            </a:r>
            <a:r>
              <a:rPr lang="en-US" altLang="en-US" sz="2800" dirty="0">
                <a:latin typeface="Arial" panose="020B0604020202020204" pitchFamily="34" charset="0"/>
              </a:rPr>
              <a:t>, kai </a:t>
            </a:r>
            <a:r>
              <a:rPr lang="lt-LT" altLang="en-US" sz="2800" dirty="0" smtClean="0">
                <a:latin typeface="Arial" panose="020B0604020202020204" pitchFamily="34" charset="0"/>
              </a:rPr>
              <a:t>žaislas</a:t>
            </a:r>
            <a:r>
              <a:rPr lang="en-US" altLang="en-US" sz="2800" dirty="0" smtClean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yra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arti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ekrano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714374" y="3734875"/>
            <a:ext cx="5848038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</a:rPr>
              <a:t>Kai </a:t>
            </a:r>
            <a:r>
              <a:rPr lang="en-US" altLang="en-US" sz="2800" dirty="0" err="1">
                <a:latin typeface="Arial" panose="020B0604020202020204" pitchFamily="34" charset="0"/>
              </a:rPr>
              <a:t>šviesos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šaltinį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priartini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prie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objekto</a:t>
            </a:r>
            <a:r>
              <a:rPr lang="en-US" altLang="en-US" sz="2800" dirty="0">
                <a:latin typeface="Arial" panose="020B0604020202020204" pitchFamily="34" charset="0"/>
              </a:rPr>
              <a:t> – </a:t>
            </a:r>
            <a:r>
              <a:rPr lang="en-US" altLang="en-US" sz="2800" dirty="0" err="1">
                <a:latin typeface="Arial" panose="020B0604020202020204" pitchFamily="34" charset="0"/>
              </a:rPr>
              <a:t>šešėlis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padidėja</a:t>
            </a:r>
            <a:r>
              <a:rPr lang="en-US" altLang="en-US" sz="280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4374" y="5197184"/>
            <a:ext cx="11185858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lt-LT" altLang="en-US" sz="2800" dirty="0" smtClean="0">
                <a:latin typeface="Arial" panose="020B0604020202020204" pitchFamily="34" charset="0"/>
              </a:rPr>
              <a:t>    </a:t>
            </a:r>
            <a:r>
              <a:rPr lang="en-US" altLang="en-US" sz="2800" dirty="0" smtClean="0">
                <a:latin typeface="Arial" panose="020B0604020202020204" pitchFamily="34" charset="0"/>
              </a:rPr>
              <a:t>Kai </a:t>
            </a:r>
            <a:r>
              <a:rPr lang="en-US" altLang="en-US" sz="2800" dirty="0" err="1">
                <a:latin typeface="Arial" panose="020B0604020202020204" pitchFamily="34" charset="0"/>
              </a:rPr>
              <a:t>šviesos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šaltinį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nutolini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nuo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objekto</a:t>
            </a:r>
            <a:r>
              <a:rPr lang="en-US" altLang="en-US" sz="2800" dirty="0">
                <a:latin typeface="Arial" panose="020B0604020202020204" pitchFamily="34" charset="0"/>
              </a:rPr>
              <a:t> – </a:t>
            </a:r>
            <a:r>
              <a:rPr lang="en-US" altLang="en-US" sz="2800" dirty="0" err="1">
                <a:latin typeface="Arial" panose="020B0604020202020204" pitchFamily="34" charset="0"/>
              </a:rPr>
              <a:t>šešėlis</a:t>
            </a:r>
            <a:r>
              <a:rPr lang="en-US" altLang="en-US" sz="2800" dirty="0">
                <a:latin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</a:rPr>
              <a:t>sumažėja</a:t>
            </a:r>
            <a:r>
              <a:rPr lang="en-US" altLang="en-US" sz="2800" b="1" dirty="0">
                <a:latin typeface="Arial" panose="020B0604020202020204" pitchFamily="34" charset="0"/>
              </a:rPr>
              <a:t>.</a:t>
            </a:r>
            <a:endParaRPr lang="en-US" altLang="en-US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04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ikaland.com/wp-content/uploads/5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80" y="686336"/>
            <a:ext cx="3453213" cy="360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10581" y="805390"/>
            <a:ext cx="64523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Šis atradimas labai naudingas šešėlių teatro lėlininkams. Galite padaryti, kad veikėjas atrodytų </a:t>
            </a:r>
            <a:r>
              <a:rPr lang="lt-LT" sz="2800" dirty="0" smtClean="0"/>
              <a:t>didesnis, artėjantis </a:t>
            </a:r>
            <a:r>
              <a:rPr lang="lt-LT" sz="2800" dirty="0"/>
              <a:t>ir baugesnis tiesiog priartindami šviesos šaltinį! </a:t>
            </a:r>
            <a:endParaRPr lang="en-GB" sz="2800" dirty="0"/>
          </a:p>
        </p:txBody>
      </p:sp>
      <p:pic>
        <p:nvPicPr>
          <p:cNvPr id="2052" name="Picture 4" descr="http://www.oregonshadowtheatre.com/aguila.oj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8048" y="3155821"/>
            <a:ext cx="2894848" cy="296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56450" y="4739272"/>
            <a:ext cx="7408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/>
              <a:t>Taip pat galite padaryti, kad jūsų lėlės atrodytų mažėjančios, tarsi nueinančios (ar skrendančios) tolyn, atitraukdami šviesos šaltinį!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1178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4704" y="734096"/>
            <a:ext cx="10200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3200" dirty="0" smtClean="0"/>
              <a:t>Bet sėkmingiems lėlininkams reikia žinoti šiek tiek daugiau</a:t>
            </a:r>
            <a:endParaRPr lang="en-GB" sz="3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850006" y="1659586"/>
            <a:ext cx="104447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400" dirty="0"/>
              <a:t>Kiek iš tikrųjų pasikeičia šešėlis, kai pakeičiame šviesos šaltinio padėtį? Pavyzdžiui, jei šviesos šaltinį nutolinsime 5 cm, kiek sumažės šešėlis? 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50006" y="3367750"/>
            <a:ext cx="7057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400" dirty="0"/>
              <a:t>Ar įmanoma padaryti šešėlį mažesnį už patį objektą?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34233" y="4768434"/>
            <a:ext cx="71606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dirty="0"/>
              <a:t>O kiek kartų jis gali būti didesnis už objektą?</a:t>
            </a:r>
            <a:endParaRPr lang="en-GB" sz="2400" dirty="0"/>
          </a:p>
        </p:txBody>
      </p:sp>
      <p:pic>
        <p:nvPicPr>
          <p:cNvPr id="3074" name="Picture 2" descr="https://lh5.googleusercontent.com/_ex-YYe0gzDh6422UQgVB90zn4i_s3poC6rcphaKGpS0vDdz5QdJfGhxIU0Wl5R8CbEd2Pvh2EtrBzdS6nAv4ERLOs5eWRef79qff0oBk0p6roFFxqH4dBmknrjVeqJ-89X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144" y="3120453"/>
            <a:ext cx="3295963" cy="329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51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4552" y="927279"/>
            <a:ext cx="10290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Pagalvokime apie pirmąjį klausimą</a:t>
            </a:r>
            <a:r>
              <a:rPr lang="en-GB" sz="2800" dirty="0" smtClean="0"/>
              <a:t>: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75763" y="1708338"/>
            <a:ext cx="99682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lt-LT" sz="2800" b="1" dirty="0"/>
              <a:t>Kiek iš tikrųjų pasikeičia šešėlis, kai pakeičiame šviesos šaltinio padėtį? Pavyzdžiui, jei šviesos šaltinį nutolinsime 5 cm, kiek sumažės šešėlis? </a:t>
            </a:r>
            <a:endParaRPr lang="en-GB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07960" y="3426593"/>
            <a:ext cx="93371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Ką reiktų padaryti, norint atsakyti į šį klausimą</a:t>
            </a:r>
            <a:r>
              <a:rPr lang="en-GB" sz="2800" dirty="0" smtClean="0"/>
              <a:t>?  </a:t>
            </a:r>
            <a:endParaRPr lang="en-GB" sz="2800" dirty="0" smtClean="0"/>
          </a:p>
          <a:p>
            <a:r>
              <a:rPr lang="lt-LT" sz="2800" dirty="0" smtClean="0"/>
              <a:t>Padiskutuokite.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712411" y="5274430"/>
            <a:ext cx="5756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b="1" dirty="0" smtClean="0">
                <a:solidFill>
                  <a:srgbClr val="FF0000"/>
                </a:solidFill>
              </a:rPr>
              <a:t>Taip</a:t>
            </a:r>
            <a:r>
              <a:rPr lang="en-GB" sz="2800" b="1" dirty="0" smtClean="0">
                <a:solidFill>
                  <a:srgbClr val="FF0000"/>
                </a:solidFill>
              </a:rPr>
              <a:t>!</a:t>
            </a:r>
            <a:r>
              <a:rPr lang="lt-LT" sz="2800" b="1" dirty="0" smtClean="0">
                <a:solidFill>
                  <a:srgbClr val="FF0000"/>
                </a:solidFill>
              </a:rPr>
              <a:t> Jums reiks išmatuoti</a:t>
            </a:r>
            <a:r>
              <a:rPr lang="ru-RU" sz="2800" b="1" dirty="0" smtClean="0">
                <a:solidFill>
                  <a:srgbClr val="FF0000"/>
                </a:solidFill>
              </a:rPr>
              <a:t>!</a:t>
            </a:r>
            <a:endParaRPr lang="en-GB" sz="2800" b="1" dirty="0">
              <a:solidFill>
                <a:srgbClr val="FF0000"/>
              </a:solidFill>
            </a:endParaRPr>
          </a:p>
        </p:txBody>
      </p:sp>
      <p:pic>
        <p:nvPicPr>
          <p:cNvPr id="4100" name="Picture 4" descr="http://www.hobeyford.com/files/photos/RIMG284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022" y="2775427"/>
            <a:ext cx="3191749" cy="2393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46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326127" y="491280"/>
            <a:ext cx="3548798" cy="3784209"/>
            <a:chOff x="1699192" y="1260698"/>
            <a:chExt cx="3548798" cy="3784209"/>
          </a:xfrm>
        </p:grpSpPr>
        <p:cxnSp>
          <p:nvCxnSpPr>
            <p:cNvPr id="3" name="Straight Connector 2"/>
            <p:cNvCxnSpPr/>
            <p:nvPr/>
          </p:nvCxnSpPr>
          <p:spPr>
            <a:xfrm flipV="1">
              <a:off x="1731053" y="1276350"/>
              <a:ext cx="12700" cy="1400401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699192" y="1260700"/>
              <a:ext cx="3517790" cy="29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 flipH="1">
              <a:off x="5209325" y="1263650"/>
              <a:ext cx="12700" cy="15875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1699192" y="1263650"/>
              <a:ext cx="673100" cy="127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4600290" y="1276350"/>
              <a:ext cx="6477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6" descr="http://ecx.images-amazon.com/images/I/419bl1zGZzL._SY355_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2406" y="1260699"/>
              <a:ext cx="1101499" cy="11014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www.torchdirect.co.uk/user/9-LED-TORCH-FREE-GIFT-OFFER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819109">
              <a:off x="2842590" y="3813916"/>
              <a:ext cx="1230991" cy="12309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rapezoid 9"/>
            <p:cNvSpPr/>
            <p:nvPr/>
          </p:nvSpPr>
          <p:spPr>
            <a:xfrm rot="10800000">
              <a:off x="2461742" y="1260698"/>
              <a:ext cx="2112583" cy="2653937"/>
            </a:xfrm>
            <a:prstGeom prst="trapezoid">
              <a:avLst>
                <a:gd name="adj" fmla="val 44730"/>
              </a:avLst>
            </a:prstGeom>
            <a:solidFill>
              <a:srgbClr val="FFFF00">
                <a:alpha val="32941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8" name="Straight Connector 17"/>
          <p:cNvCxnSpPr/>
          <p:nvPr/>
        </p:nvCxnSpPr>
        <p:spPr>
          <a:xfrm flipV="1">
            <a:off x="6725910" y="506933"/>
            <a:ext cx="12700" cy="14004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694049" y="491283"/>
            <a:ext cx="3517790" cy="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0204182" y="494233"/>
            <a:ext cx="12700" cy="15875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694049" y="494233"/>
            <a:ext cx="673100" cy="127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595147" y="506933"/>
            <a:ext cx="6477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Picture 6" descr="http://ecx.images-amazon.com/images/I/419bl1zGZzL._SY355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7263" y="491282"/>
            <a:ext cx="1101499" cy="1101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torchdirect.co.uk/user/9-LED-TORCH-FREE-GIFT-OFF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19109">
            <a:off x="7837448" y="5271313"/>
            <a:ext cx="1230991" cy="12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rapezoid 24"/>
          <p:cNvSpPr/>
          <p:nvPr/>
        </p:nvSpPr>
        <p:spPr>
          <a:xfrm rot="10800000">
            <a:off x="7522286" y="491280"/>
            <a:ext cx="2122826" cy="4995119"/>
          </a:xfrm>
          <a:prstGeom prst="trapezoid">
            <a:avLst>
              <a:gd name="adj" fmla="val 47157"/>
            </a:avLst>
          </a:prstGeom>
          <a:solidFill>
            <a:srgbClr val="FFFF00">
              <a:alpha val="32941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95382" y="4436777"/>
            <a:ext cx="7263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b="1" dirty="0" smtClean="0"/>
              <a:t>Ką jūs matuosite</a:t>
            </a:r>
            <a:r>
              <a:rPr lang="en-GB" sz="2800" b="1" dirty="0" smtClean="0"/>
              <a:t>?</a:t>
            </a:r>
            <a:endParaRPr lang="en-GB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95382" y="5009346"/>
            <a:ext cx="70468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Atstumą tarp </a:t>
            </a:r>
            <a:r>
              <a:rPr lang="lt-LT" sz="2800" dirty="0"/>
              <a:t>š</a:t>
            </a:r>
            <a:r>
              <a:rPr lang="lt-LT" sz="2800" dirty="0" smtClean="0"/>
              <a:t>viesos </a:t>
            </a:r>
            <a:r>
              <a:rPr lang="lt-LT" sz="2800" dirty="0"/>
              <a:t>š</a:t>
            </a:r>
            <a:r>
              <a:rPr lang="lt-LT" sz="2800" dirty="0" smtClean="0"/>
              <a:t>altinio </a:t>
            </a:r>
            <a:r>
              <a:rPr lang="lt-LT" sz="2800" dirty="0"/>
              <a:t>i</a:t>
            </a:r>
            <a:r>
              <a:rPr lang="lt-LT" sz="2800" dirty="0" smtClean="0"/>
              <a:t>r objekto</a:t>
            </a:r>
            <a:r>
              <a:rPr lang="lt-LT" sz="2800" dirty="0"/>
              <a:t> </a:t>
            </a:r>
            <a:r>
              <a:rPr lang="lt-LT" sz="2800" dirty="0" smtClean="0"/>
              <a:t>bei šešėlio dydį.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0188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</TotalTime>
  <Words>534</Words>
  <Application>Microsoft Office PowerPoint</Application>
  <PresentationFormat>Plačiaekranė</PresentationFormat>
  <Paragraphs>62</Paragraphs>
  <Slides>17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 Searson</dc:creator>
  <cp:lastModifiedBy>Diana Grušauskaitė</cp:lastModifiedBy>
  <cp:revision>47</cp:revision>
  <dcterms:created xsi:type="dcterms:W3CDTF">2016-05-06T17:15:49Z</dcterms:created>
  <dcterms:modified xsi:type="dcterms:W3CDTF">2025-06-04T18:16:41Z</dcterms:modified>
</cp:coreProperties>
</file>