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embeddedFontLst>
    <p:embeddedFont>
      <p:font typeface="Unbounded" panose="020B0604020202020204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bin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47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>
        <p:scale>
          <a:sx n="50" d="100"/>
          <a:sy n="50" d="100"/>
        </p:scale>
        <p:origin x="87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5893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24124" y="2389227"/>
            <a:ext cx="7468553" cy="19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7650"/>
              </a:lnSpc>
              <a:buNone/>
            </a:pPr>
            <a:r>
              <a:rPr lang="en-US" sz="610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Kaip sukurti lazerių labirintą</a:t>
            </a:r>
            <a:endParaRPr lang="en-US" sz="6100" dirty="0"/>
          </a:p>
        </p:txBody>
      </p:sp>
      <p:sp>
        <p:nvSpPr>
          <p:cNvPr id="4" name="Text 1"/>
          <p:cNvSpPr/>
          <p:nvPr/>
        </p:nvSpPr>
        <p:spPr>
          <a:xfrm>
            <a:off x="6324124" y="4691301"/>
            <a:ext cx="7468553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20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Šiame STEAM iššūkyje mokysimės kurti ilgiausią lazerio kelią naudojant A3 formato kietą pagrindą, veidrodėlius, lazerį ir fizikos žinias apie atspindžio kampus.</a:t>
            </a:r>
            <a:endParaRPr lang="en-US" sz="2200" dirty="0"/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7272634"/>
            <a:ext cx="9144001" cy="95696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728662"/>
            <a:ext cx="9827895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Vertinimas ir sėkmės kriterijai</a:t>
            </a:r>
            <a:endParaRPr lang="en-US" sz="4400" dirty="0"/>
          </a:p>
        </p:txBody>
      </p:sp>
      <p:sp>
        <p:nvSpPr>
          <p:cNvPr id="3" name="Shape 1"/>
          <p:cNvSpPr/>
          <p:nvPr/>
        </p:nvSpPr>
        <p:spPr>
          <a:xfrm>
            <a:off x="837724" y="1911429"/>
            <a:ext cx="179427" cy="878562"/>
          </a:xfrm>
          <a:prstGeom prst="roundRect">
            <a:avLst>
              <a:gd name="adj" fmla="val 20012"/>
            </a:avLst>
          </a:prstGeom>
          <a:solidFill>
            <a:srgbClr val="304755"/>
          </a:solidFill>
          <a:ln/>
        </p:spPr>
      </p:sp>
      <p:sp>
        <p:nvSpPr>
          <p:cNvPr id="4" name="Text 2"/>
          <p:cNvSpPr/>
          <p:nvPr/>
        </p:nvSpPr>
        <p:spPr>
          <a:xfrm>
            <a:off x="1376124" y="1911429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Lazerio kelio ilgis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1376124" y="2406968"/>
            <a:ext cx="12416552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Ilgiausias kelias laimi iššūkį.</a:t>
            </a:r>
            <a:endParaRPr lang="en-US" sz="1850" dirty="0"/>
          </a:p>
        </p:txBody>
      </p:sp>
      <p:sp>
        <p:nvSpPr>
          <p:cNvPr id="6" name="Shape 4"/>
          <p:cNvSpPr/>
          <p:nvPr/>
        </p:nvSpPr>
        <p:spPr>
          <a:xfrm>
            <a:off x="1196697" y="3029307"/>
            <a:ext cx="179427" cy="878562"/>
          </a:xfrm>
          <a:prstGeom prst="roundRect">
            <a:avLst>
              <a:gd name="adj" fmla="val 20012"/>
            </a:avLst>
          </a:prstGeom>
          <a:solidFill>
            <a:srgbClr val="304755"/>
          </a:solidFill>
          <a:ln/>
        </p:spPr>
      </p:sp>
      <p:sp>
        <p:nvSpPr>
          <p:cNvPr id="7" name="Text 5"/>
          <p:cNvSpPr/>
          <p:nvPr/>
        </p:nvSpPr>
        <p:spPr>
          <a:xfrm>
            <a:off x="1735098" y="3029307"/>
            <a:ext cx="3538657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Sistemos stabilumas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1735098" y="3524845"/>
            <a:ext cx="12057578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Veidrodėliai turi stovėti stabiliai, lazerio spindulys turi nenutrūkti</a:t>
            </a:r>
            <a:endParaRPr lang="en-US" sz="1850" dirty="0"/>
          </a:p>
        </p:txBody>
      </p:sp>
      <p:sp>
        <p:nvSpPr>
          <p:cNvPr id="9" name="Shape 7"/>
          <p:cNvSpPr/>
          <p:nvPr/>
        </p:nvSpPr>
        <p:spPr>
          <a:xfrm>
            <a:off x="1555790" y="4147185"/>
            <a:ext cx="179427" cy="878562"/>
          </a:xfrm>
          <a:prstGeom prst="roundRect">
            <a:avLst>
              <a:gd name="adj" fmla="val 20012"/>
            </a:avLst>
          </a:prstGeom>
          <a:solidFill>
            <a:srgbClr val="304755"/>
          </a:solidFill>
          <a:ln/>
        </p:spPr>
      </p:sp>
      <p:sp>
        <p:nvSpPr>
          <p:cNvPr id="10" name="Text 8"/>
          <p:cNvSpPr/>
          <p:nvPr/>
        </p:nvSpPr>
        <p:spPr>
          <a:xfrm>
            <a:off x="2094190" y="4147185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lt-LT" sz="2200" dirty="0" smtClean="0">
                <a:solidFill>
                  <a:srgbClr val="CAD6DE"/>
                </a:solidFill>
                <a:latin typeface="Unbounded" pitchFamily="34" charset="0"/>
              </a:rPr>
              <a:t>Rezultatai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2094190" y="4642723"/>
            <a:ext cx="11698486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lt-LT" sz="1850" dirty="0" smtClean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Kaip tiksliai apskaičiuoti atspindžio kampai ir lazerio ilgis</a:t>
            </a:r>
            <a:r>
              <a:rPr lang="en-US" sz="1850" dirty="0" smtClean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.</a:t>
            </a:r>
            <a:endParaRPr lang="en-US" sz="1850" dirty="0"/>
          </a:p>
        </p:txBody>
      </p:sp>
      <p:sp>
        <p:nvSpPr>
          <p:cNvPr id="12" name="Shape 10"/>
          <p:cNvSpPr/>
          <p:nvPr/>
        </p:nvSpPr>
        <p:spPr>
          <a:xfrm>
            <a:off x="1914882" y="5265063"/>
            <a:ext cx="179427" cy="878562"/>
          </a:xfrm>
          <a:prstGeom prst="roundRect">
            <a:avLst>
              <a:gd name="adj" fmla="val 20012"/>
            </a:avLst>
          </a:prstGeom>
          <a:solidFill>
            <a:srgbClr val="304755"/>
          </a:solidFill>
          <a:ln/>
        </p:spPr>
      </p:sp>
      <p:sp>
        <p:nvSpPr>
          <p:cNvPr id="13" name="Text 11"/>
          <p:cNvSpPr/>
          <p:nvPr/>
        </p:nvSpPr>
        <p:spPr>
          <a:xfrm>
            <a:off x="2453283" y="526506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Pristatymas</a:t>
            </a:r>
            <a:endParaRPr lang="en-US" sz="2200" dirty="0"/>
          </a:p>
        </p:txBody>
      </p:sp>
      <p:sp>
        <p:nvSpPr>
          <p:cNvPr id="14" name="Text 12"/>
          <p:cNvSpPr/>
          <p:nvPr/>
        </p:nvSpPr>
        <p:spPr>
          <a:xfrm>
            <a:off x="2453283" y="5760601"/>
            <a:ext cx="11339393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Parodykite galutinį modelį ir lazerio spindulio ilgio matavimo metodiką (kaip išmatavote atstumus?). </a:t>
            </a:r>
            <a:endParaRPr lang="en-US" sz="1850" dirty="0"/>
          </a:p>
        </p:txBody>
      </p:sp>
      <p:sp>
        <p:nvSpPr>
          <p:cNvPr id="15" name="Shape 13"/>
          <p:cNvSpPr/>
          <p:nvPr/>
        </p:nvSpPr>
        <p:spPr>
          <a:xfrm>
            <a:off x="1555790" y="6382941"/>
            <a:ext cx="179427" cy="878562"/>
          </a:xfrm>
          <a:prstGeom prst="roundRect">
            <a:avLst>
              <a:gd name="adj" fmla="val 20012"/>
            </a:avLst>
          </a:prstGeom>
          <a:solidFill>
            <a:srgbClr val="304755"/>
          </a:solidFill>
          <a:ln/>
        </p:spPr>
      </p:sp>
      <p:sp>
        <p:nvSpPr>
          <p:cNvPr id="16" name="Text 14"/>
          <p:cNvSpPr/>
          <p:nvPr/>
        </p:nvSpPr>
        <p:spPr>
          <a:xfrm>
            <a:off x="2094190" y="6382941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Kūrybiškumas</a:t>
            </a:r>
            <a:endParaRPr lang="en-US" sz="2200" dirty="0"/>
          </a:p>
        </p:txBody>
      </p:sp>
      <p:sp>
        <p:nvSpPr>
          <p:cNvPr id="17" name="Text 15"/>
          <p:cNvSpPr/>
          <p:nvPr/>
        </p:nvSpPr>
        <p:spPr>
          <a:xfrm>
            <a:off x="2094190" y="6878479"/>
            <a:ext cx="11698486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Papildomi sprendimai vertinami kaip privalumas.</a:t>
            </a:r>
            <a:endParaRPr lang="en-US" sz="1850" dirty="0"/>
          </a:p>
        </p:txBody>
      </p:sp>
      <p:pic>
        <p:nvPicPr>
          <p:cNvPr id="18" name="Paveikslėlis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469744"/>
            <a:ext cx="14630401" cy="75985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1663303"/>
            <a:ext cx="7014805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Pritaikymai realybėje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837724" y="2726293"/>
            <a:ext cx="538520" cy="538520"/>
          </a:xfrm>
          <a:prstGeom prst="roundRect">
            <a:avLst>
              <a:gd name="adj" fmla="val 6668"/>
            </a:avLst>
          </a:prstGeom>
          <a:solidFill>
            <a:srgbClr val="304755"/>
          </a:solidFill>
          <a:ln/>
        </p:spPr>
      </p:sp>
      <p:sp>
        <p:nvSpPr>
          <p:cNvPr id="5" name="Text 2"/>
          <p:cNvSpPr/>
          <p:nvPr/>
        </p:nvSpPr>
        <p:spPr>
          <a:xfrm>
            <a:off x="1615559" y="2808565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Muziejai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615559" y="3304103"/>
            <a:ext cx="6690717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Saugo neįkainojamas meno vertybes ir eksponatus.</a:t>
            </a:r>
            <a:endParaRPr lang="en-US" sz="1850" dirty="0"/>
          </a:p>
        </p:txBody>
      </p:sp>
      <p:sp>
        <p:nvSpPr>
          <p:cNvPr id="7" name="Shape 4"/>
          <p:cNvSpPr/>
          <p:nvPr/>
        </p:nvSpPr>
        <p:spPr>
          <a:xfrm>
            <a:off x="837724" y="4165878"/>
            <a:ext cx="538520" cy="538520"/>
          </a:xfrm>
          <a:prstGeom prst="roundRect">
            <a:avLst>
              <a:gd name="adj" fmla="val 6668"/>
            </a:avLst>
          </a:prstGeom>
          <a:solidFill>
            <a:srgbClr val="304755"/>
          </a:solidFill>
          <a:ln/>
        </p:spPr>
      </p:sp>
      <p:sp>
        <p:nvSpPr>
          <p:cNvPr id="8" name="Text 5"/>
          <p:cNvSpPr/>
          <p:nvPr/>
        </p:nvSpPr>
        <p:spPr>
          <a:xfrm>
            <a:off x="1615559" y="4248150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NASA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615559" y="4743688"/>
            <a:ext cx="6690717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Naudoja panašias sistemas apsaugoti Mėnulio nusileidimo zonai.</a:t>
            </a:r>
            <a:endParaRPr lang="en-US" sz="1850" dirty="0"/>
          </a:p>
        </p:txBody>
      </p:sp>
      <p:sp>
        <p:nvSpPr>
          <p:cNvPr id="10" name="Shape 7"/>
          <p:cNvSpPr/>
          <p:nvPr/>
        </p:nvSpPr>
        <p:spPr>
          <a:xfrm>
            <a:off x="837724" y="5605462"/>
            <a:ext cx="538520" cy="538520"/>
          </a:xfrm>
          <a:prstGeom prst="roundRect">
            <a:avLst>
              <a:gd name="adj" fmla="val 6668"/>
            </a:avLst>
          </a:prstGeom>
          <a:solidFill>
            <a:srgbClr val="304755"/>
          </a:solidFill>
          <a:ln/>
        </p:spPr>
      </p:sp>
      <p:sp>
        <p:nvSpPr>
          <p:cNvPr id="11" name="Text 8"/>
          <p:cNvSpPr/>
          <p:nvPr/>
        </p:nvSpPr>
        <p:spPr>
          <a:xfrm>
            <a:off x="1615559" y="5687735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Apsauga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615559" y="6183273"/>
            <a:ext cx="6690717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Lazeriai aptinka įsibrovimus be fizinių barjerų.</a:t>
            </a:r>
            <a:endParaRPr lang="en-US" sz="18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304755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0" y="0"/>
            <a:ext cx="5486400" cy="82316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605" y="1918632"/>
            <a:ext cx="4949190" cy="4211121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6238637" y="591026"/>
            <a:ext cx="5996107" cy="6322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950"/>
              </a:lnSpc>
              <a:buNone/>
            </a:pPr>
            <a:r>
              <a:rPr lang="en-US" sz="395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Iššūkio pristatymas</a:t>
            </a:r>
            <a:endParaRPr lang="en-US" sz="3950" dirty="0"/>
          </a:p>
        </p:txBody>
      </p:sp>
      <p:sp>
        <p:nvSpPr>
          <p:cNvPr id="5" name="Shape 1"/>
          <p:cNvSpPr/>
          <p:nvPr/>
        </p:nvSpPr>
        <p:spPr>
          <a:xfrm>
            <a:off x="6238637" y="1545669"/>
            <a:ext cx="3308509" cy="4661297"/>
          </a:xfrm>
          <a:prstGeom prst="roundRect">
            <a:avLst>
              <a:gd name="adj" fmla="val 869"/>
            </a:avLst>
          </a:prstGeom>
          <a:solidFill>
            <a:srgbClr val="304755"/>
          </a:solidFill>
          <a:ln/>
        </p:spPr>
      </p:sp>
      <p:sp>
        <p:nvSpPr>
          <p:cNvPr id="6" name="Text 2"/>
          <p:cNvSpPr/>
          <p:nvPr/>
        </p:nvSpPr>
        <p:spPr>
          <a:xfrm>
            <a:off x="6453545" y="1760577"/>
            <a:ext cx="2528888" cy="3161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Uždavinys</a:t>
            </a:r>
            <a:endParaRPr lang="en-US" sz="1950" dirty="0"/>
          </a:p>
        </p:txBody>
      </p:sp>
      <p:sp>
        <p:nvSpPr>
          <p:cNvPr id="7" name="Text 3"/>
          <p:cNvSpPr/>
          <p:nvPr/>
        </p:nvSpPr>
        <p:spPr>
          <a:xfrm>
            <a:off x="6453545" y="2205633"/>
            <a:ext cx="2880955" cy="1031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Sukurti ilgiausią vieno lazerio spindulio trasą naudojant A3 formato pagrindą </a:t>
            </a:r>
            <a:r>
              <a:rPr lang="en-US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ir</a:t>
            </a:r>
            <a:r>
              <a:rPr lang="en-US" sz="16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 veidrodėlius.</a:t>
            </a:r>
            <a:endParaRPr lang="en-US" sz="1650" dirty="0"/>
          </a:p>
        </p:txBody>
      </p:sp>
      <p:sp>
        <p:nvSpPr>
          <p:cNvPr id="8" name="Shape 4"/>
          <p:cNvSpPr/>
          <p:nvPr/>
        </p:nvSpPr>
        <p:spPr>
          <a:xfrm>
            <a:off x="9951006" y="1567100"/>
            <a:ext cx="4546043" cy="4639866"/>
          </a:xfrm>
          <a:prstGeom prst="roundRect">
            <a:avLst>
              <a:gd name="adj" fmla="val 869"/>
            </a:avLst>
          </a:prstGeom>
          <a:solidFill>
            <a:srgbClr val="304755"/>
          </a:solidFill>
          <a:ln/>
        </p:spPr>
      </p:sp>
      <p:sp>
        <p:nvSpPr>
          <p:cNvPr id="9" name="Text 5"/>
          <p:cNvSpPr/>
          <p:nvPr/>
        </p:nvSpPr>
        <p:spPr>
          <a:xfrm>
            <a:off x="10380821" y="1760577"/>
            <a:ext cx="3282553" cy="6322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Medžiagos ir priemonės</a:t>
            </a:r>
            <a:endParaRPr lang="en-US" sz="1950" dirty="0"/>
          </a:p>
        </p:txBody>
      </p:sp>
      <p:sp>
        <p:nvSpPr>
          <p:cNvPr id="10" name="Text 6"/>
          <p:cNvSpPr/>
          <p:nvPr/>
        </p:nvSpPr>
        <p:spPr>
          <a:xfrm>
            <a:off x="10380821" y="2521744"/>
            <a:ext cx="3282553" cy="6877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700"/>
              </a:lnSpc>
              <a:buSzPct val="100000"/>
              <a:buChar char="•"/>
            </a:pPr>
            <a:r>
              <a:rPr lang="en-US" sz="16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Veidrodėliai (kuo mažesnis skaičius)</a:t>
            </a:r>
            <a:endParaRPr lang="en-US" sz="1650" dirty="0"/>
          </a:p>
        </p:txBody>
      </p:sp>
      <p:sp>
        <p:nvSpPr>
          <p:cNvPr id="11" name="Text 7"/>
          <p:cNvSpPr/>
          <p:nvPr/>
        </p:nvSpPr>
        <p:spPr>
          <a:xfrm>
            <a:off x="10380821" y="3284577"/>
            <a:ext cx="3282553" cy="3438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700"/>
              </a:lnSpc>
              <a:buSzPct val="100000"/>
              <a:buChar char="•"/>
            </a:pPr>
            <a:r>
              <a:rPr lang="en-US" sz="16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Lazeris </a:t>
            </a:r>
            <a:endParaRPr lang="en-US" sz="1650" dirty="0"/>
          </a:p>
        </p:txBody>
      </p:sp>
      <p:sp>
        <p:nvSpPr>
          <p:cNvPr id="12" name="Text 8"/>
          <p:cNvSpPr/>
          <p:nvPr/>
        </p:nvSpPr>
        <p:spPr>
          <a:xfrm>
            <a:off x="10380821" y="3703558"/>
            <a:ext cx="3282553" cy="3438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700"/>
              </a:lnSpc>
              <a:buSzPct val="100000"/>
              <a:buChar char="•"/>
            </a:pPr>
            <a:r>
              <a:rPr lang="en-US" sz="16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A3 formato lenta ar kartonas</a:t>
            </a:r>
            <a:endParaRPr lang="en-US" sz="1650" dirty="0"/>
          </a:p>
        </p:txBody>
      </p:sp>
      <p:sp>
        <p:nvSpPr>
          <p:cNvPr id="13" name="Text 9"/>
          <p:cNvSpPr/>
          <p:nvPr/>
        </p:nvSpPr>
        <p:spPr>
          <a:xfrm>
            <a:off x="10380821" y="4122539"/>
            <a:ext cx="3282553" cy="6877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700"/>
              </a:lnSpc>
              <a:buSzPct val="100000"/>
              <a:buChar char="•"/>
            </a:pPr>
            <a:r>
              <a:rPr lang="en-US" sz="16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Laikikliai veidrodėliams (pvz. skalbinių segtukai)</a:t>
            </a:r>
            <a:endParaRPr lang="en-US" sz="1650" dirty="0"/>
          </a:p>
        </p:txBody>
      </p:sp>
      <p:sp>
        <p:nvSpPr>
          <p:cNvPr id="14" name="Text 10"/>
          <p:cNvSpPr/>
          <p:nvPr/>
        </p:nvSpPr>
        <p:spPr>
          <a:xfrm>
            <a:off x="10380821" y="4885373"/>
            <a:ext cx="3282553" cy="6877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700"/>
              </a:lnSpc>
              <a:buSzPct val="100000"/>
              <a:buChar char="•"/>
            </a:pPr>
            <a:r>
              <a:rPr lang="en-US" sz="16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Matlankiai, kampainiai, liniuotės, pieštukai</a:t>
            </a:r>
            <a:endParaRPr lang="en-US" sz="1650" dirty="0"/>
          </a:p>
        </p:txBody>
      </p:sp>
      <p:sp>
        <p:nvSpPr>
          <p:cNvPr id="15" name="Text 11"/>
          <p:cNvSpPr/>
          <p:nvPr/>
        </p:nvSpPr>
        <p:spPr>
          <a:xfrm>
            <a:off x="10380821" y="5648206"/>
            <a:ext cx="3282553" cy="3438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700"/>
              </a:lnSpc>
              <a:buSzPct val="100000"/>
              <a:buChar char="•"/>
            </a:pPr>
            <a:r>
              <a:rPr lang="lt-LT" sz="16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L</a:t>
            </a:r>
            <a:r>
              <a:rPr lang="en-US" sz="1650" dirty="0" err="1" smtClean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anguotas</a:t>
            </a:r>
            <a:r>
              <a:rPr lang="en-US" sz="1650" dirty="0" smtClean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 </a:t>
            </a:r>
            <a:r>
              <a:rPr lang="en-US" sz="16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popieriaus lapas</a:t>
            </a:r>
            <a:endParaRPr lang="en-US" sz="1650" dirty="0"/>
          </a:p>
        </p:txBody>
      </p:sp>
      <p:sp>
        <p:nvSpPr>
          <p:cNvPr id="16" name="Shape 12"/>
          <p:cNvSpPr/>
          <p:nvPr/>
        </p:nvSpPr>
        <p:spPr>
          <a:xfrm>
            <a:off x="6238636" y="6335911"/>
            <a:ext cx="8258413" cy="1807726"/>
          </a:xfrm>
          <a:prstGeom prst="roundRect">
            <a:avLst>
              <a:gd name="adj" fmla="val 2646"/>
            </a:avLst>
          </a:prstGeom>
          <a:solidFill>
            <a:srgbClr val="304755"/>
          </a:solidFill>
          <a:ln/>
        </p:spPr>
      </p:sp>
      <p:sp>
        <p:nvSpPr>
          <p:cNvPr id="17" name="Text 13"/>
          <p:cNvSpPr/>
          <p:nvPr/>
        </p:nvSpPr>
        <p:spPr>
          <a:xfrm>
            <a:off x="6453545" y="6636782"/>
            <a:ext cx="2528888" cy="3161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Vertinimas</a:t>
            </a:r>
            <a:endParaRPr lang="en-US" sz="1950" dirty="0"/>
          </a:p>
        </p:txBody>
      </p:sp>
      <p:sp>
        <p:nvSpPr>
          <p:cNvPr id="18" name="Text 14"/>
          <p:cNvSpPr/>
          <p:nvPr/>
        </p:nvSpPr>
        <p:spPr>
          <a:xfrm>
            <a:off x="6453545" y="7081838"/>
            <a:ext cx="7209711" cy="3438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Ilgiausia lazerio trasa matuojama centimetrais.</a:t>
            </a:r>
            <a:endParaRPr lang="en-US" sz="16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60559" y="2506742"/>
            <a:ext cx="4440912" cy="5550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350"/>
              </a:lnSpc>
              <a:buNone/>
            </a:pPr>
            <a:r>
              <a:rPr lang="en-US" sz="345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Šviesos elgesys</a:t>
            </a:r>
            <a:endParaRPr lang="en-US" sz="3450" dirty="0"/>
          </a:p>
        </p:txBody>
      </p:sp>
      <p:sp>
        <p:nvSpPr>
          <p:cNvPr id="3" name="Text 1"/>
          <p:cNvSpPr/>
          <p:nvPr/>
        </p:nvSpPr>
        <p:spPr>
          <a:xfrm>
            <a:off x="660559" y="3250525"/>
            <a:ext cx="6424493" cy="3775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Kaip šviesa juda ir atsispindi?</a:t>
            </a:r>
            <a:endParaRPr lang="en-US" sz="1850" dirty="0"/>
          </a:p>
        </p:txBody>
      </p:sp>
      <p:sp>
        <p:nvSpPr>
          <p:cNvPr id="4" name="Text 2"/>
          <p:cNvSpPr/>
          <p:nvPr/>
        </p:nvSpPr>
        <p:spPr>
          <a:xfrm>
            <a:off x="660559" y="3797856"/>
            <a:ext cx="6424493" cy="3775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Kaip galime nukreipti šviesos spindulį ten, kur norime?</a:t>
            </a:r>
            <a:endParaRPr lang="en-US" sz="1850" dirty="0"/>
          </a:p>
        </p:txBody>
      </p:sp>
      <p:sp>
        <p:nvSpPr>
          <p:cNvPr id="5" name="Text 3"/>
          <p:cNvSpPr/>
          <p:nvPr/>
        </p:nvSpPr>
        <p:spPr>
          <a:xfrm>
            <a:off x="660559" y="4345186"/>
            <a:ext cx="6424493" cy="3775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1850" b="1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Kas atsitinka keičiant kampą?</a:t>
            </a:r>
            <a:endParaRPr lang="en-US" sz="1850" dirty="0"/>
          </a:p>
        </p:txBody>
      </p:sp>
      <p:sp>
        <p:nvSpPr>
          <p:cNvPr id="6" name="Text 4"/>
          <p:cNvSpPr/>
          <p:nvPr/>
        </p:nvSpPr>
        <p:spPr>
          <a:xfrm>
            <a:off x="660559" y="4892516"/>
            <a:ext cx="6424493" cy="3775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1850" b="1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Kaip pagauti šviesos spindulį?</a:t>
            </a:r>
            <a:endParaRPr lang="en-US" sz="1850" dirty="0"/>
          </a:p>
        </p:txBody>
      </p:sp>
      <p:sp>
        <p:nvSpPr>
          <p:cNvPr id="7" name="Text 5"/>
          <p:cNvSpPr/>
          <p:nvPr/>
        </p:nvSpPr>
        <p:spPr>
          <a:xfrm>
            <a:off x="660559" y="5439847"/>
            <a:ext cx="6424493" cy="3019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endParaRPr lang="en-US" sz="1450" dirty="0"/>
          </a:p>
        </p:txBody>
      </p:sp>
      <p:pic>
        <p:nvPicPr>
          <p:cNvPr id="8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0678" y="-34505"/>
            <a:ext cx="6199722" cy="8264106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7552968" y="7237214"/>
            <a:ext cx="6424493" cy="3019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endParaRPr lang="en-US" sz="14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2759512"/>
            <a:ext cx="6185535" cy="2112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Kas yra šviesos atspindžio dėsnis?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837724" y="5110877"/>
            <a:ext cx="618553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endParaRPr lang="en-US" sz="185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115" y="1811547"/>
            <a:ext cx="7844285" cy="6418053"/>
          </a:xfrm>
          <a:prstGeom prst="rect">
            <a:avLst/>
          </a:prstGeom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3813"/>
            <a:ext cx="14630400" cy="95696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25912" y="491966"/>
            <a:ext cx="8270438" cy="8605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100"/>
              </a:lnSpc>
              <a:buNone/>
            </a:pPr>
            <a:r>
              <a:rPr lang="en-US" sz="4400" dirty="0" err="1" smtClean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Planavimas</a:t>
            </a:r>
            <a:r>
              <a:rPr lang="en-US" sz="4400" dirty="0" smtClean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 </a:t>
            </a:r>
            <a:r>
              <a:rPr lang="en-US" sz="4400" dirty="0" err="1" smtClean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ir</a:t>
            </a:r>
            <a:r>
              <a:rPr lang="en-US" sz="4400" dirty="0" smtClean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 </a:t>
            </a:r>
            <a:r>
              <a:rPr lang="en-US" sz="4400" dirty="0" err="1" smtClean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braižymas</a:t>
            </a:r>
            <a:endParaRPr lang="en-US" sz="44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0451" y="3532643"/>
            <a:ext cx="6259949" cy="473964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9465112" y="1700210"/>
            <a:ext cx="4919747" cy="12403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300"/>
              </a:lnSpc>
              <a:buNone/>
            </a:pPr>
            <a:r>
              <a:rPr lang="en-US" sz="265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Suplanuokite lazerio kelią popieriaus lape.</a:t>
            </a:r>
            <a:endParaRPr lang="en-US" sz="2650" dirty="0"/>
          </a:p>
        </p:txBody>
      </p:sp>
      <p:sp>
        <p:nvSpPr>
          <p:cNvPr id="5" name="Text 2"/>
          <p:cNvSpPr/>
          <p:nvPr/>
        </p:nvSpPr>
        <p:spPr>
          <a:xfrm>
            <a:off x="455414" y="3532643"/>
            <a:ext cx="6471166" cy="2861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250"/>
              </a:lnSpc>
              <a:buSzPct val="100000"/>
              <a:buChar char="•"/>
            </a:pPr>
            <a:r>
              <a:rPr lang="en-US" sz="220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Veidrodėlius išdėliokite taip, kad lazerio kelias būtų ilgiausias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455414" y="4284774"/>
            <a:ext cx="7915037" cy="4609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250"/>
              </a:lnSpc>
              <a:buSzPct val="100000"/>
              <a:buChar char="•"/>
            </a:pPr>
            <a:r>
              <a:rPr lang="en-US" sz="2200" dirty="0" err="1" smtClean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Kurkite</a:t>
            </a:r>
            <a:r>
              <a:rPr lang="en-US" sz="2200" dirty="0" smtClean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 </a:t>
            </a:r>
            <a:r>
              <a:rPr lang="en-US" sz="2200" dirty="0" err="1" smtClean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zigzago</a:t>
            </a:r>
            <a:r>
              <a:rPr lang="en-US" sz="2200" dirty="0" smtClean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 </a:t>
            </a:r>
            <a:r>
              <a:rPr lang="en-US" sz="2200" dirty="0" err="1" smtClean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formas</a:t>
            </a:r>
            <a:r>
              <a:rPr lang="en-US" sz="2200" dirty="0" smtClean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 </a:t>
            </a:r>
            <a:r>
              <a:rPr lang="en-US" sz="2200" dirty="0" err="1" smtClean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pasinaudodami</a:t>
            </a:r>
            <a:r>
              <a:rPr lang="lt-LT" sz="2200" dirty="0" smtClean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 </a:t>
            </a:r>
            <a:r>
              <a:rPr lang="en-US" sz="2200" dirty="0" err="1" smtClean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šviesos</a:t>
            </a:r>
            <a:r>
              <a:rPr lang="en-US" sz="2200" dirty="0" smtClean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 </a:t>
            </a:r>
            <a:r>
              <a:rPr lang="en-US" sz="2200" dirty="0" err="1" smtClean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atspindžio</a:t>
            </a:r>
            <a:r>
              <a:rPr lang="en-US" sz="2200" dirty="0" smtClean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 </a:t>
            </a:r>
            <a:r>
              <a:rPr lang="en-US" sz="2200" dirty="0" err="1" smtClean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dėsniu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455414" y="4998188"/>
            <a:ext cx="6471166" cy="2861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250"/>
              </a:lnSpc>
              <a:buSzPct val="100000"/>
              <a:buChar char="•"/>
            </a:pPr>
            <a:r>
              <a:rPr lang="en-US" sz="220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Išnaudokite visą A3 plotą tolygiai</a:t>
            </a:r>
            <a:endParaRPr lang="en-US" sz="2200" dirty="0"/>
          </a:p>
        </p:txBody>
      </p:sp>
      <p:sp>
        <p:nvSpPr>
          <p:cNvPr id="8" name="Text 5"/>
          <p:cNvSpPr/>
          <p:nvPr/>
        </p:nvSpPr>
        <p:spPr>
          <a:xfrm>
            <a:off x="455414" y="5789261"/>
            <a:ext cx="6471166" cy="2861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250"/>
              </a:lnSpc>
              <a:buSzPct val="100000"/>
              <a:buChar char="•"/>
            </a:pPr>
            <a:r>
              <a:rPr lang="en-US" sz="220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Venkite spindulių kryžminimo, kad neatsirastų klaidingi signalai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455413" y="6646839"/>
            <a:ext cx="7736087" cy="9226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250"/>
              </a:lnSpc>
              <a:buSzPct val="100000"/>
              <a:buChar char="•"/>
            </a:pPr>
            <a:r>
              <a:rPr lang="en-US" sz="220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Sukurkite savo unikalią labirinto temą, pvz. Egipto lobiai, kosminiai piratai, Eldorado miestas, povandeninis lobis ir t.t.</a:t>
            </a:r>
            <a:endParaRPr lang="en-US" sz="2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41732" y="728662"/>
            <a:ext cx="7633335" cy="12694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950"/>
              </a:lnSpc>
              <a:buNone/>
            </a:pPr>
            <a:r>
              <a:rPr lang="en-US" sz="395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Inžinerinis iššūkis: ilgio maksimizavimas</a:t>
            </a:r>
            <a:endParaRPr lang="en-US" sz="39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732" y="2321719"/>
            <a:ext cx="1079063" cy="1294805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644408" y="2537460"/>
            <a:ext cx="2539008" cy="3174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Matematika</a:t>
            </a:r>
            <a:endParaRPr lang="en-US" sz="1950" dirty="0"/>
          </a:p>
        </p:txBody>
      </p:sp>
      <p:sp>
        <p:nvSpPr>
          <p:cNvPr id="6" name="Text 2"/>
          <p:cNvSpPr/>
          <p:nvPr/>
        </p:nvSpPr>
        <p:spPr>
          <a:xfrm>
            <a:off x="7644408" y="2984302"/>
            <a:ext cx="6230660" cy="345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Apskaičiuokite optimalų veidrodėlių kampą ilgiausiam atspindžiui.</a:t>
            </a:r>
            <a:endParaRPr lang="en-US" sz="16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1732" y="3616523"/>
            <a:ext cx="1079063" cy="1294805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644408" y="3832265"/>
            <a:ext cx="2571750" cy="3174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Veidrodėlių kiekis</a:t>
            </a:r>
            <a:endParaRPr lang="en-US" sz="1950" dirty="0"/>
          </a:p>
        </p:txBody>
      </p:sp>
      <p:sp>
        <p:nvSpPr>
          <p:cNvPr id="9" name="Text 4"/>
          <p:cNvSpPr/>
          <p:nvPr/>
        </p:nvSpPr>
        <p:spPr>
          <a:xfrm>
            <a:off x="7644408" y="4279106"/>
            <a:ext cx="6230660" cy="345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Daug mažų veidrodėlių sukuria daugiau atspindžių nei vienas didelis.</a:t>
            </a:r>
            <a:endParaRPr lang="en-US" sz="16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732" y="4911328"/>
            <a:ext cx="1079063" cy="1294805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644408" y="5127069"/>
            <a:ext cx="2539008" cy="3174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Testavimas</a:t>
            </a:r>
            <a:endParaRPr lang="en-US" sz="1950" dirty="0"/>
          </a:p>
        </p:txBody>
      </p:sp>
      <p:sp>
        <p:nvSpPr>
          <p:cNvPr id="12" name="Text 6"/>
          <p:cNvSpPr/>
          <p:nvPr/>
        </p:nvSpPr>
        <p:spPr>
          <a:xfrm>
            <a:off x="7644408" y="5573911"/>
            <a:ext cx="6230660" cy="345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Testuokite, keiskite, tobulinkite</a:t>
            </a:r>
            <a:endParaRPr lang="en-US" sz="16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1732" y="6206133"/>
            <a:ext cx="1079063" cy="1294805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7644408" y="6421874"/>
            <a:ext cx="2539008" cy="3174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Rezultatai</a:t>
            </a:r>
            <a:endParaRPr lang="en-US" sz="1950" dirty="0"/>
          </a:p>
        </p:txBody>
      </p:sp>
      <p:sp>
        <p:nvSpPr>
          <p:cNvPr id="15" name="Text 8"/>
          <p:cNvSpPr/>
          <p:nvPr/>
        </p:nvSpPr>
        <p:spPr>
          <a:xfrm>
            <a:off x="7644408" y="6868716"/>
            <a:ext cx="6230660" cy="345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Fiksuokite trasos ilgį kiekviename etape.</a:t>
            </a:r>
            <a:endParaRPr lang="en-US" sz="1650" dirty="0"/>
          </a:p>
        </p:txBody>
      </p:sp>
      <p:pic>
        <p:nvPicPr>
          <p:cNvPr id="16" name="Paveikslėlis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86401" y="7630359"/>
            <a:ext cx="9144000" cy="59924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3914" y="655201"/>
            <a:ext cx="8208169" cy="7008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Dizainas </a:t>
            </a:r>
            <a:r>
              <a:rPr lang="en-US" sz="4400" dirty="0" err="1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ir</a:t>
            </a:r>
            <a:r>
              <a:rPr lang="en-US" sz="440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 </a:t>
            </a:r>
            <a:endParaRPr lang="lt-LT" sz="4400" dirty="0" smtClean="0">
              <a:solidFill>
                <a:srgbClr val="FFFFFF"/>
              </a:solidFill>
              <a:latin typeface="Unbounded" pitchFamily="34" charset="0"/>
              <a:ea typeface="Unbounded" pitchFamily="34" charset="-122"/>
              <a:cs typeface="Unbounded" pitchFamily="34" charset="-120"/>
            </a:endParaRPr>
          </a:p>
          <a:p>
            <a:pPr marL="0" indent="0" algn="l">
              <a:lnSpc>
                <a:spcPts val="5500"/>
              </a:lnSpc>
              <a:buNone/>
            </a:pPr>
            <a:r>
              <a:rPr lang="en-US" sz="4400" dirty="0" err="1" smtClean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konstravimas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812723" y="2711885"/>
            <a:ext cx="5281135" cy="14298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750"/>
              </a:lnSpc>
              <a:buNone/>
            </a:pPr>
            <a:r>
              <a:rPr lang="en-US" sz="230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Parenkite ir sukonstruokite galutinį lazerių labirinto variantą, kuriame mažiausias kiekis veidrodėlių sukūrė ilgiausią lazerio kelią.</a:t>
            </a:r>
            <a:endParaRPr lang="en-US" sz="2300" dirty="0"/>
          </a:p>
        </p:txBody>
      </p:sp>
      <p:sp>
        <p:nvSpPr>
          <p:cNvPr id="4" name="Text 2"/>
          <p:cNvSpPr/>
          <p:nvPr/>
        </p:nvSpPr>
        <p:spPr>
          <a:xfrm>
            <a:off x="833915" y="4692134"/>
            <a:ext cx="5281136" cy="953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750"/>
              </a:lnSpc>
              <a:buNone/>
            </a:pPr>
            <a:r>
              <a:rPr lang="en-US" sz="230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Apipavidalinkite labirintą pagal pasirinktą tematiką. Ką saugo jūsų labirintas? Koks jo tikslas?</a:t>
            </a:r>
            <a:endParaRPr lang="en-US" sz="2300" dirty="0"/>
          </a:p>
        </p:txBody>
      </p:sp>
      <p:sp>
        <p:nvSpPr>
          <p:cNvPr id="5" name="Text 3"/>
          <p:cNvSpPr/>
          <p:nvPr/>
        </p:nvSpPr>
        <p:spPr>
          <a:xfrm>
            <a:off x="833914" y="4739640"/>
            <a:ext cx="7680365" cy="4766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750"/>
              </a:lnSpc>
              <a:buNone/>
            </a:pPr>
            <a:endParaRPr lang="en-US" sz="2300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1" y="1"/>
            <a:ext cx="8229600" cy="8229600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833914" y="7218164"/>
            <a:ext cx="12962573" cy="3811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endParaRPr lang="en-US" sz="18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-5001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390174" y="524708"/>
            <a:ext cx="7468553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i="1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Parodykite, kaip keliauja jūsų šviesa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1942624" y="3359229"/>
            <a:ext cx="7468553" cy="4786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240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Kaip veikia jūsų labirintas?</a:t>
            </a:r>
            <a:endParaRPr lang="en-US" sz="2400" dirty="0"/>
          </a:p>
        </p:txBody>
      </p:sp>
      <p:sp>
        <p:nvSpPr>
          <p:cNvPr id="5" name="Text 2"/>
          <p:cNvSpPr/>
          <p:nvPr/>
        </p:nvSpPr>
        <p:spPr>
          <a:xfrm>
            <a:off x="1942623" y="4072474"/>
            <a:ext cx="7468553" cy="4786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240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Kodėl taip suplanavote?</a:t>
            </a:r>
            <a:endParaRPr lang="en-US" sz="2400" dirty="0"/>
          </a:p>
        </p:txBody>
      </p:sp>
      <p:sp>
        <p:nvSpPr>
          <p:cNvPr id="6" name="Text 3"/>
          <p:cNvSpPr/>
          <p:nvPr/>
        </p:nvSpPr>
        <p:spPr>
          <a:xfrm>
            <a:off x="1942624" y="4773691"/>
            <a:ext cx="7468553" cy="4786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240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Kas pavyko / ką keistumėte?</a:t>
            </a:r>
            <a:endParaRPr lang="en-US" sz="2400" dirty="0"/>
          </a:p>
        </p:txBody>
      </p:sp>
      <p:sp>
        <p:nvSpPr>
          <p:cNvPr id="7" name="Text 4"/>
          <p:cNvSpPr/>
          <p:nvPr/>
        </p:nvSpPr>
        <p:spPr>
          <a:xfrm>
            <a:off x="6324124" y="5742980"/>
            <a:ext cx="7468553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endParaRPr lang="en-US" sz="18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365</Words>
  <Application>Microsoft Office PowerPoint</Application>
  <PresentationFormat>Pasirinktinai</PresentationFormat>
  <Paragraphs>72</Paragraphs>
  <Slides>10</Slides>
  <Notes>10</Notes>
  <HiddenSlides>0</HiddenSlides>
  <MMClips>0</MMClips>
  <ScaleCrop>false</ScaleCrop>
  <HeadingPairs>
    <vt:vector size="6" baseType="variant">
      <vt:variant>
        <vt:lpstr>Naudojami šriftai</vt:lpstr>
      </vt:variant>
      <vt:variant>
        <vt:i4>4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10</vt:i4>
      </vt:variant>
    </vt:vector>
  </HeadingPairs>
  <TitlesOfParts>
    <vt:vector size="15" baseType="lpstr">
      <vt:lpstr>Unbounded</vt:lpstr>
      <vt:lpstr>Calibri</vt:lpstr>
      <vt:lpstr>Cabin</vt:lpstr>
      <vt:lpstr>Arial</vt:lpstr>
      <vt:lpstr>Office Theme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Diana Grušauskaitė</cp:lastModifiedBy>
  <cp:revision>4</cp:revision>
  <dcterms:created xsi:type="dcterms:W3CDTF">2025-05-26T18:19:11Z</dcterms:created>
  <dcterms:modified xsi:type="dcterms:W3CDTF">2025-05-26T18:47:17Z</dcterms:modified>
</cp:coreProperties>
</file>