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Arimo" panose="020B0604020202020204" charset="0"/>
      <p:regular r:id="rId10"/>
    </p:embeddedFont>
    <p:embeddedFont>
      <p:font typeface="Canva Sans Bold" panose="020B0604020202020204" charset="0"/>
      <p:regular r:id="rId11"/>
    </p:embeddedFont>
    <p:embeddedFont>
      <p:font typeface="Anton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rimo Bold" panose="020B0604020202020204" charset="0"/>
      <p:regular r:id="rId17"/>
    </p:embeddedFont>
    <p:embeddedFont>
      <p:font typeface="Canva Sans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02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unnDoEQQk_s" TargetMode="External"/><Relationship Id="rId1" Type="http://schemas.openxmlformats.org/officeDocument/2006/relationships/video" Target="https://www.youtube.com/watch?v=unnDoEQQk_s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D39">
                <a:alpha val="100000"/>
              </a:srgbClr>
            </a:gs>
            <a:gs pos="16667">
              <a:srgbClr val="000D39">
                <a:alpha val="100000"/>
              </a:srgbClr>
            </a:gs>
            <a:gs pos="33333">
              <a:srgbClr val="5E17EB">
                <a:alpha val="100000"/>
              </a:srgbClr>
            </a:gs>
            <a:gs pos="50000">
              <a:srgbClr val="8C52FF">
                <a:alpha val="100000"/>
              </a:srgbClr>
            </a:gs>
            <a:gs pos="66667">
              <a:srgbClr val="5E17EB">
                <a:alpha val="100000"/>
              </a:srgbClr>
            </a:gs>
            <a:gs pos="83333">
              <a:srgbClr val="000D39">
                <a:alpha val="100000"/>
              </a:srgbClr>
            </a:gs>
            <a:gs pos="100000">
              <a:srgbClr val="000D39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58150" y="7947442"/>
            <a:ext cx="313248" cy="247858"/>
          </a:xfrm>
          <a:custGeom>
            <a:avLst/>
            <a:gdLst/>
            <a:ahLst/>
            <a:cxnLst/>
            <a:rect l="l" t="t" r="r" b="b"/>
            <a:pathLst>
              <a:path w="313248" h="247858">
                <a:moveTo>
                  <a:pt x="0" y="0"/>
                </a:moveTo>
                <a:lnTo>
                  <a:pt x="313249" y="0"/>
                </a:lnTo>
                <a:lnTo>
                  <a:pt x="313249" y="247858"/>
                </a:lnTo>
                <a:lnTo>
                  <a:pt x="0" y="247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364092">
            <a:off x="-231134" y="3526656"/>
            <a:ext cx="11324523" cy="3717695"/>
          </a:xfrm>
          <a:custGeom>
            <a:avLst/>
            <a:gdLst/>
            <a:ahLst/>
            <a:cxnLst/>
            <a:rect l="l" t="t" r="r" b="b"/>
            <a:pathLst>
              <a:path w="11324523" h="3717695">
                <a:moveTo>
                  <a:pt x="0" y="0"/>
                </a:moveTo>
                <a:lnTo>
                  <a:pt x="11324524" y="0"/>
                </a:lnTo>
                <a:lnTo>
                  <a:pt x="11324524" y="3717696"/>
                </a:lnTo>
                <a:lnTo>
                  <a:pt x="0" y="3717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0012" b="-8849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846132" y="2707860"/>
            <a:ext cx="7413168" cy="3125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80"/>
              </a:lnSpc>
            </a:pPr>
            <a:r>
              <a:rPr lang="en-US" sz="96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Interaktyvi gitara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51776" y="7015862"/>
            <a:ext cx="3783586" cy="665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9"/>
              </a:lnSpc>
            </a:pPr>
            <a:r>
              <a:rPr lang="en-US" sz="3399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STEAM 8 klasė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4286">
              <a:srgbClr val="5E17EB">
                <a:alpha val="100000"/>
              </a:srgbClr>
            </a:gs>
            <a:gs pos="28571">
              <a:srgbClr val="000D39">
                <a:alpha val="100000"/>
              </a:srgbClr>
            </a:gs>
            <a:gs pos="42857">
              <a:srgbClr val="000D39">
                <a:alpha val="100000"/>
              </a:srgbClr>
            </a:gs>
            <a:gs pos="57143">
              <a:srgbClr val="000D39">
                <a:alpha val="100000"/>
              </a:srgbClr>
            </a:gs>
            <a:gs pos="71429">
              <a:srgbClr val="000D39">
                <a:alpha val="100000"/>
              </a:srgbClr>
            </a:gs>
            <a:gs pos="85714">
              <a:srgbClr val="5E17EB">
                <a:alpha val="100000"/>
              </a:srgbClr>
            </a:gs>
            <a:gs pos="100000">
              <a:srgbClr val="8C52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61676" y="695754"/>
            <a:ext cx="5423776" cy="971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Elektrinė gitara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61676" y="1822118"/>
            <a:ext cx="4833607" cy="3208833"/>
            <a:chOff x="0" y="-76200"/>
            <a:chExt cx="1273049" cy="845125"/>
          </a:xfrm>
        </p:grpSpPr>
        <p:sp>
          <p:nvSpPr>
            <p:cNvPr id="7" name="Freeform 7"/>
            <p:cNvSpPr/>
            <p:nvPr/>
          </p:nvSpPr>
          <p:spPr>
            <a:xfrm>
              <a:off x="0" y="-38100"/>
              <a:ext cx="1273049" cy="768925"/>
            </a:xfrm>
            <a:custGeom>
              <a:avLst/>
              <a:gdLst/>
              <a:ahLst/>
              <a:cxnLst/>
              <a:rect l="l" t="t" r="r" b="b"/>
              <a:pathLst>
                <a:path w="1273049" h="768925">
                  <a:moveTo>
                    <a:pt x="0" y="0"/>
                  </a:moveTo>
                  <a:lnTo>
                    <a:pt x="1273049" y="0"/>
                  </a:lnTo>
                  <a:lnTo>
                    <a:pt x="1273049" y="768925"/>
                  </a:lnTo>
                  <a:lnTo>
                    <a:pt x="0" y="768925"/>
                  </a:ln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273049" cy="845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b="1" dirty="0">
                  <a:solidFill>
                    <a:schemeClr val="bg1">
                      <a:alpha val="29804"/>
                    </a:scheme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GRIFAS</a:t>
              </a:r>
            </a:p>
            <a:p>
              <a:pPr algn="ctr">
                <a:lnSpc>
                  <a:spcPts val="4200"/>
                </a:lnSpc>
              </a:pPr>
              <a:r>
                <a:rPr lang="en-US" sz="3000" b="1" dirty="0">
                  <a:solidFill>
                    <a:schemeClr val="bg1">
                      <a:alpha val="29804"/>
                    </a:scheme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GRIFO ŽYMEKLIAI</a:t>
              </a:r>
            </a:p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 dirty="0">
                  <a:solidFill>
                    <a:schemeClr val="bg1">
                      <a:alpha val="29804"/>
                    </a:scheme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ĖMIKLIS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7010400" y="278172"/>
            <a:ext cx="10752909" cy="9505558"/>
          </a:xfrm>
          <a:custGeom>
            <a:avLst/>
            <a:gdLst/>
            <a:ahLst/>
            <a:cxnLst/>
            <a:rect l="l" t="t" r="r" b="b"/>
            <a:pathLst>
              <a:path w="9786932" h="9505558">
                <a:moveTo>
                  <a:pt x="0" y="0"/>
                </a:moveTo>
                <a:lnTo>
                  <a:pt x="9786932" y="0"/>
                </a:lnTo>
                <a:lnTo>
                  <a:pt x="9786932" y="9505558"/>
                </a:lnTo>
                <a:lnTo>
                  <a:pt x="0" y="9505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817203">
            <a:off x="4585501" y="-430646"/>
            <a:ext cx="3669462" cy="11162108"/>
          </a:xfrm>
          <a:custGeom>
            <a:avLst/>
            <a:gdLst/>
            <a:ahLst/>
            <a:cxnLst/>
            <a:rect l="l" t="t" r="r" b="b"/>
            <a:pathLst>
              <a:path w="4166273" h="12601205">
                <a:moveTo>
                  <a:pt x="0" y="0"/>
                </a:moveTo>
                <a:lnTo>
                  <a:pt x="4166274" y="0"/>
                </a:lnTo>
                <a:lnTo>
                  <a:pt x="4166274" y="12601205"/>
                </a:lnTo>
                <a:lnTo>
                  <a:pt x="0" y="12601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4286">
              <a:srgbClr val="5E17EB">
                <a:alpha val="100000"/>
              </a:srgbClr>
            </a:gs>
            <a:gs pos="28571">
              <a:srgbClr val="000D39">
                <a:alpha val="100000"/>
              </a:srgbClr>
            </a:gs>
            <a:gs pos="42857">
              <a:srgbClr val="000D39">
                <a:alpha val="100000"/>
              </a:srgbClr>
            </a:gs>
            <a:gs pos="57143">
              <a:srgbClr val="000D39">
                <a:alpha val="100000"/>
              </a:srgbClr>
            </a:gs>
            <a:gs pos="71429">
              <a:srgbClr val="000D39">
                <a:alpha val="100000"/>
              </a:srgbClr>
            </a:gs>
            <a:gs pos="85714">
              <a:srgbClr val="5E17EB">
                <a:alpha val="100000"/>
              </a:srgbClr>
            </a:gs>
            <a:gs pos="100000">
              <a:srgbClr val="8C52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90842" y="5433074"/>
            <a:ext cx="8412695" cy="4250598"/>
            <a:chOff x="0" y="0"/>
            <a:chExt cx="1383093" cy="6988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3093" cy="698821"/>
            </a:xfrm>
            <a:custGeom>
              <a:avLst/>
              <a:gdLst/>
              <a:ahLst/>
              <a:cxnLst/>
              <a:rect l="l" t="t" r="r" b="b"/>
              <a:pathLst>
                <a:path w="1383093" h="698821">
                  <a:moveTo>
                    <a:pt x="0" y="0"/>
                  </a:moveTo>
                  <a:lnTo>
                    <a:pt x="1383093" y="0"/>
                  </a:lnTo>
                  <a:lnTo>
                    <a:pt x="1383093" y="698821"/>
                  </a:lnTo>
                  <a:lnTo>
                    <a:pt x="0" y="698821"/>
                  </a:ln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62340" y="4853926"/>
            <a:ext cx="8123447" cy="4829745"/>
            <a:chOff x="0" y="0"/>
            <a:chExt cx="1383093" cy="822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3093" cy="822309"/>
            </a:xfrm>
            <a:custGeom>
              <a:avLst/>
              <a:gdLst/>
              <a:ahLst/>
              <a:cxnLst/>
              <a:rect l="l" t="t" r="r" b="b"/>
              <a:pathLst>
                <a:path w="1383093" h="822309">
                  <a:moveTo>
                    <a:pt x="0" y="0"/>
                  </a:moveTo>
                  <a:lnTo>
                    <a:pt x="1383093" y="0"/>
                  </a:lnTo>
                  <a:lnTo>
                    <a:pt x="1383093" y="822309"/>
                  </a:lnTo>
                  <a:lnTo>
                    <a:pt x="0" y="822309"/>
                  </a:ln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808043" y="5579219"/>
            <a:ext cx="1157094" cy="115709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17E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258994" y="594813"/>
            <a:ext cx="8429549" cy="4259113"/>
            <a:chOff x="0" y="0"/>
            <a:chExt cx="1383093" cy="6988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83093" cy="698821"/>
            </a:xfrm>
            <a:custGeom>
              <a:avLst/>
              <a:gdLst/>
              <a:ahLst/>
              <a:cxnLst/>
              <a:rect l="l" t="t" r="r" b="b"/>
              <a:pathLst>
                <a:path w="1383093" h="698821">
                  <a:moveTo>
                    <a:pt x="0" y="0"/>
                  </a:moveTo>
                  <a:lnTo>
                    <a:pt x="1383093" y="0"/>
                  </a:lnTo>
                  <a:lnTo>
                    <a:pt x="1383093" y="698821"/>
                  </a:lnTo>
                  <a:lnTo>
                    <a:pt x="0" y="698821"/>
                  </a:ln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8697301" y="842624"/>
            <a:ext cx="1157094" cy="115709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17EB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972585" y="651738"/>
            <a:ext cx="6715958" cy="4202189"/>
            <a:chOff x="0" y="0"/>
            <a:chExt cx="1299021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99021" cy="812800"/>
            </a:xfrm>
            <a:custGeom>
              <a:avLst/>
              <a:gdLst/>
              <a:ahLst/>
              <a:cxnLst/>
              <a:rect l="l" t="t" r="r" b="b"/>
              <a:pathLst>
                <a:path w="1299021" h="812800">
                  <a:moveTo>
                    <a:pt x="0" y="0"/>
                  </a:moveTo>
                  <a:lnTo>
                    <a:pt x="1299021" y="0"/>
                  </a:lnTo>
                  <a:lnTo>
                    <a:pt x="129902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2690" r="-2690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0972585" y="5506146"/>
            <a:ext cx="6830952" cy="4104452"/>
            <a:chOff x="0" y="0"/>
            <a:chExt cx="1352726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52726" cy="812800"/>
            </a:xfrm>
            <a:custGeom>
              <a:avLst/>
              <a:gdLst/>
              <a:ahLst/>
              <a:cxnLst/>
              <a:rect l="l" t="t" r="r" b="b"/>
              <a:pathLst>
                <a:path w="1352726" h="812800">
                  <a:moveTo>
                    <a:pt x="0" y="0"/>
                  </a:moveTo>
                  <a:lnTo>
                    <a:pt x="1352726" y="0"/>
                  </a:lnTo>
                  <a:lnTo>
                    <a:pt x="1352726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4623" r="-3396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288384" y="470049"/>
            <a:ext cx="7504687" cy="222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Kas yra laidininkai ir izoliatoriai?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1100" y="2907585"/>
            <a:ext cx="7504687" cy="1406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3600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Eksperimento</a:t>
            </a:r>
            <a:r>
              <a:rPr lang="en-US" sz="36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tikslas</a:t>
            </a:r>
            <a:r>
              <a:rPr lang="en-US" sz="36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: </a:t>
            </a:r>
            <a:r>
              <a:rPr lang="en-US" sz="3600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nustatyti</a:t>
            </a:r>
            <a:r>
              <a:rPr lang="en-US" sz="36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600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kurios</a:t>
            </a:r>
            <a:r>
              <a:rPr lang="en-US" sz="36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medžiagos</a:t>
            </a:r>
            <a:r>
              <a:rPr lang="en-US" sz="36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praleidžia</a:t>
            </a:r>
            <a:r>
              <a:rPr lang="en-US" sz="36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srovę</a:t>
            </a:r>
            <a:endParaRPr lang="en-US" sz="3600" b="1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8700" y="4981967"/>
            <a:ext cx="3154312" cy="622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Priemonės: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5676247"/>
            <a:ext cx="7048828" cy="1233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9"/>
              </a:lnSpc>
            </a:pPr>
            <a:r>
              <a:rPr lang="en-US" sz="30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Micro:bit, krokodilo spaustukai, LED, įvairios medžiagos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27146" y="1051587"/>
            <a:ext cx="263696" cy="662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250683" y="5788182"/>
            <a:ext cx="271814" cy="662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7822012"/>
            <a:ext cx="7048828" cy="1861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9"/>
              </a:lnSpc>
            </a:pPr>
            <a:r>
              <a:rPr lang="en-US" sz="30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Sujunkite elektros grandinę su Micro:bit. Parašykite programą. Testuokite įvairias medžiagas užpildydami mokinio lapą.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7082755"/>
            <a:ext cx="3154312" cy="622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Eiga: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4286">
              <a:srgbClr val="5E17EB">
                <a:alpha val="100000"/>
              </a:srgbClr>
            </a:gs>
            <a:gs pos="28571">
              <a:srgbClr val="000D39">
                <a:alpha val="100000"/>
              </a:srgbClr>
            </a:gs>
            <a:gs pos="42857">
              <a:srgbClr val="000D39">
                <a:alpha val="100000"/>
              </a:srgbClr>
            </a:gs>
            <a:gs pos="57143">
              <a:srgbClr val="000D39">
                <a:alpha val="100000"/>
              </a:srgbClr>
            </a:gs>
            <a:gs pos="71429">
              <a:srgbClr val="000D39">
                <a:alpha val="100000"/>
              </a:srgbClr>
            </a:gs>
            <a:gs pos="85714">
              <a:srgbClr val="5E17EB">
                <a:alpha val="100000"/>
              </a:srgbClr>
            </a:gs>
            <a:gs pos="100000">
              <a:srgbClr val="8C52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049690"/>
            <a:ext cx="7451725" cy="4410627"/>
            <a:chOff x="0" y="0"/>
            <a:chExt cx="1373333" cy="8128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3332" cy="812866"/>
            </a:xfrm>
            <a:custGeom>
              <a:avLst/>
              <a:gdLst/>
              <a:ahLst/>
              <a:cxnLst/>
              <a:rect l="l" t="t" r="r" b="b"/>
              <a:pathLst>
                <a:path w="1373332" h="812866">
                  <a:moveTo>
                    <a:pt x="0" y="0"/>
                  </a:moveTo>
                  <a:lnTo>
                    <a:pt x="1373332" y="0"/>
                  </a:lnTo>
                  <a:lnTo>
                    <a:pt x="1373332" y="812866"/>
                  </a:lnTo>
                  <a:lnTo>
                    <a:pt x="0" y="812866"/>
                  </a:ln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548079" y="5049690"/>
            <a:ext cx="6091581" cy="4410627"/>
            <a:chOff x="0" y="0"/>
            <a:chExt cx="1122662" cy="8128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2662" cy="812866"/>
            </a:xfrm>
            <a:custGeom>
              <a:avLst/>
              <a:gdLst/>
              <a:ahLst/>
              <a:cxnLst/>
              <a:rect l="l" t="t" r="r" b="b"/>
              <a:pathLst>
                <a:path w="1122662" h="812866">
                  <a:moveTo>
                    <a:pt x="0" y="0"/>
                  </a:moveTo>
                  <a:lnTo>
                    <a:pt x="1122662" y="0"/>
                  </a:lnTo>
                  <a:lnTo>
                    <a:pt x="1122662" y="812866"/>
                  </a:lnTo>
                  <a:lnTo>
                    <a:pt x="0" y="812866"/>
                  </a:ln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 rot="-1123796">
            <a:off x="-130353" y="-6556996"/>
            <a:ext cx="3926626" cy="13540088"/>
          </a:xfrm>
          <a:custGeom>
            <a:avLst/>
            <a:gdLst/>
            <a:ahLst/>
            <a:cxnLst/>
            <a:rect l="l" t="t" r="r" b="b"/>
            <a:pathLst>
              <a:path w="3926626" h="13540088">
                <a:moveTo>
                  <a:pt x="0" y="0"/>
                </a:moveTo>
                <a:lnTo>
                  <a:pt x="3926626" y="0"/>
                </a:lnTo>
                <a:lnTo>
                  <a:pt x="3926626" y="13540089"/>
                </a:lnTo>
                <a:lnTo>
                  <a:pt x="0" y="13540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74701" y="417571"/>
            <a:ext cx="6600510" cy="5775446"/>
          </a:xfrm>
          <a:custGeom>
            <a:avLst/>
            <a:gdLst/>
            <a:ahLst/>
            <a:cxnLst/>
            <a:rect l="l" t="t" r="r" b="b"/>
            <a:pathLst>
              <a:path w="6600510" h="5775446">
                <a:moveTo>
                  <a:pt x="0" y="0"/>
                </a:moveTo>
                <a:lnTo>
                  <a:pt x="6600510" y="0"/>
                </a:lnTo>
                <a:lnTo>
                  <a:pt x="6600510" y="5775447"/>
                </a:lnTo>
                <a:lnTo>
                  <a:pt x="0" y="57754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852760" y="6953175"/>
            <a:ext cx="5482220" cy="2507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Surašykite visas medžiagas, kurių prireiks.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54935" y="6953175"/>
            <a:ext cx="6368871" cy="2507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Nupieškite, kaip atrodys jūsų instrumentas.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15110" y="904875"/>
            <a:ext cx="8809259" cy="109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Instrumento eskizas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00056" y="2459419"/>
            <a:ext cx="6960739" cy="147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</a:pPr>
            <a:r>
              <a:rPr lang="en-US" sz="32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Galite gaminti nebūtinai gitarą, bet ir būgnus ar klavišinį instrumentą.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4286">
              <a:srgbClr val="5E17EB">
                <a:alpha val="100000"/>
              </a:srgbClr>
            </a:gs>
            <a:gs pos="28571">
              <a:srgbClr val="000D39">
                <a:alpha val="100000"/>
              </a:srgbClr>
            </a:gs>
            <a:gs pos="42857">
              <a:srgbClr val="000D39">
                <a:alpha val="100000"/>
              </a:srgbClr>
            </a:gs>
            <a:gs pos="57143">
              <a:srgbClr val="000D39">
                <a:alpha val="100000"/>
              </a:srgbClr>
            </a:gs>
            <a:gs pos="71429">
              <a:srgbClr val="000D39">
                <a:alpha val="100000"/>
              </a:srgbClr>
            </a:gs>
            <a:gs pos="85714">
              <a:srgbClr val="5E17EB">
                <a:alpha val="100000"/>
              </a:srgbClr>
            </a:gs>
            <a:gs pos="100000">
              <a:srgbClr val="8C52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4788" y="533883"/>
            <a:ext cx="6760473" cy="5070355"/>
          </a:xfrm>
          <a:custGeom>
            <a:avLst/>
            <a:gdLst/>
            <a:ahLst/>
            <a:cxnLst/>
            <a:rect l="l" t="t" r="r" b="b"/>
            <a:pathLst>
              <a:path w="6760473" h="5070355">
                <a:moveTo>
                  <a:pt x="0" y="0"/>
                </a:moveTo>
                <a:lnTo>
                  <a:pt x="6760473" y="0"/>
                </a:lnTo>
                <a:lnTo>
                  <a:pt x="6760473" y="5070355"/>
                </a:lnTo>
                <a:lnTo>
                  <a:pt x="0" y="5070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44234" y="533883"/>
            <a:ext cx="5943671" cy="4457753"/>
          </a:xfrm>
          <a:custGeom>
            <a:avLst/>
            <a:gdLst/>
            <a:ahLst/>
            <a:cxnLst/>
            <a:rect l="l" t="t" r="r" b="b"/>
            <a:pathLst>
              <a:path w="5943671" h="4457753">
                <a:moveTo>
                  <a:pt x="0" y="0"/>
                </a:moveTo>
                <a:lnTo>
                  <a:pt x="5943671" y="0"/>
                </a:lnTo>
                <a:lnTo>
                  <a:pt x="5943671" y="4457753"/>
                </a:lnTo>
                <a:lnTo>
                  <a:pt x="0" y="4457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4788" y="5873590"/>
            <a:ext cx="6760473" cy="4022481"/>
          </a:xfrm>
          <a:custGeom>
            <a:avLst/>
            <a:gdLst/>
            <a:ahLst/>
            <a:cxnLst/>
            <a:rect l="l" t="t" r="r" b="b"/>
            <a:pathLst>
              <a:path w="6760473" h="4022481">
                <a:moveTo>
                  <a:pt x="0" y="0"/>
                </a:moveTo>
                <a:lnTo>
                  <a:pt x="6760473" y="0"/>
                </a:lnTo>
                <a:lnTo>
                  <a:pt x="6760473" y="4022482"/>
                </a:lnTo>
                <a:lnTo>
                  <a:pt x="0" y="4022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44234" y="5995538"/>
            <a:ext cx="5943671" cy="3900534"/>
          </a:xfrm>
          <a:custGeom>
            <a:avLst/>
            <a:gdLst/>
            <a:ahLst/>
            <a:cxnLst/>
            <a:rect l="l" t="t" r="r" b="b"/>
            <a:pathLst>
              <a:path w="5943671" h="3900534">
                <a:moveTo>
                  <a:pt x="0" y="0"/>
                </a:moveTo>
                <a:lnTo>
                  <a:pt x="5943671" y="0"/>
                </a:lnTo>
                <a:lnTo>
                  <a:pt x="5943671" y="3900534"/>
                </a:lnTo>
                <a:lnTo>
                  <a:pt x="0" y="39005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78076">
            <a:off x="6113567" y="4058210"/>
            <a:ext cx="6964916" cy="4161537"/>
          </a:xfrm>
          <a:custGeom>
            <a:avLst/>
            <a:gdLst/>
            <a:ahLst/>
            <a:cxnLst/>
            <a:rect l="l" t="t" r="r" b="b"/>
            <a:pathLst>
              <a:path w="6964916" h="4161537">
                <a:moveTo>
                  <a:pt x="0" y="0"/>
                </a:moveTo>
                <a:lnTo>
                  <a:pt x="6964915" y="0"/>
                </a:lnTo>
                <a:lnTo>
                  <a:pt x="6964915" y="4161537"/>
                </a:lnTo>
                <a:lnTo>
                  <a:pt x="0" y="41615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4286">
              <a:srgbClr val="5E17EB">
                <a:alpha val="100000"/>
              </a:srgbClr>
            </a:gs>
            <a:gs pos="28571">
              <a:srgbClr val="000D39">
                <a:alpha val="100000"/>
              </a:srgbClr>
            </a:gs>
            <a:gs pos="42857">
              <a:srgbClr val="000D39">
                <a:alpha val="100000"/>
              </a:srgbClr>
            </a:gs>
            <a:gs pos="57143">
              <a:srgbClr val="000D39">
                <a:alpha val="100000"/>
              </a:srgbClr>
            </a:gs>
            <a:gs pos="71429">
              <a:srgbClr val="000D39">
                <a:alpha val="100000"/>
              </a:srgbClr>
            </a:gs>
            <a:gs pos="85714">
              <a:srgbClr val="5E17EB">
                <a:alpha val="100000"/>
              </a:srgbClr>
            </a:gs>
            <a:gs pos="100000">
              <a:srgbClr val="8C52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4331" y="5659946"/>
            <a:ext cx="4574541" cy="3598354"/>
            <a:chOff x="0" y="0"/>
            <a:chExt cx="843075" cy="663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3075" cy="663167"/>
            </a:xfrm>
            <a:custGeom>
              <a:avLst/>
              <a:gdLst/>
              <a:ahLst/>
              <a:cxnLst/>
              <a:rect l="l" t="t" r="r" b="b"/>
              <a:pathLst>
                <a:path w="843075" h="663167">
                  <a:moveTo>
                    <a:pt x="0" y="0"/>
                  </a:moveTo>
                  <a:lnTo>
                    <a:pt x="843075" y="0"/>
                  </a:lnTo>
                  <a:lnTo>
                    <a:pt x="843075" y="663167"/>
                  </a:lnTo>
                  <a:lnTo>
                    <a:pt x="0" y="663167"/>
                  </a:ln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856730" y="5659946"/>
            <a:ext cx="4574541" cy="3598354"/>
            <a:chOff x="0" y="0"/>
            <a:chExt cx="843075" cy="6631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43075" cy="663167"/>
            </a:xfrm>
            <a:custGeom>
              <a:avLst/>
              <a:gdLst/>
              <a:ahLst/>
              <a:cxnLst/>
              <a:rect l="l" t="t" r="r" b="b"/>
              <a:pathLst>
                <a:path w="843075" h="663167">
                  <a:moveTo>
                    <a:pt x="0" y="0"/>
                  </a:moveTo>
                  <a:lnTo>
                    <a:pt x="843075" y="0"/>
                  </a:lnTo>
                  <a:lnTo>
                    <a:pt x="843075" y="663167"/>
                  </a:lnTo>
                  <a:lnTo>
                    <a:pt x="0" y="663167"/>
                  </a:ln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499128" y="5659946"/>
            <a:ext cx="4574541" cy="3598354"/>
            <a:chOff x="0" y="0"/>
            <a:chExt cx="843075" cy="6631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3075" cy="663167"/>
            </a:xfrm>
            <a:custGeom>
              <a:avLst/>
              <a:gdLst/>
              <a:ahLst/>
              <a:cxnLst/>
              <a:rect l="l" t="t" r="r" b="b"/>
              <a:pathLst>
                <a:path w="843075" h="663167">
                  <a:moveTo>
                    <a:pt x="0" y="0"/>
                  </a:moveTo>
                  <a:lnTo>
                    <a:pt x="843075" y="0"/>
                  </a:lnTo>
                  <a:lnTo>
                    <a:pt x="843075" y="663167"/>
                  </a:lnTo>
                  <a:lnTo>
                    <a:pt x="0" y="663167"/>
                  </a:ln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457200" y="2066238"/>
            <a:ext cx="5804365" cy="3007755"/>
          </a:xfrm>
          <a:custGeom>
            <a:avLst/>
            <a:gdLst/>
            <a:ahLst/>
            <a:cxnLst/>
            <a:rect l="l" t="t" r="r" b="b"/>
            <a:pathLst>
              <a:path w="5983341" h="3007755">
                <a:moveTo>
                  <a:pt x="0" y="0"/>
                </a:moveTo>
                <a:lnTo>
                  <a:pt x="5983340" y="0"/>
                </a:lnTo>
                <a:lnTo>
                  <a:pt x="5983340" y="3007754"/>
                </a:lnTo>
                <a:lnTo>
                  <a:pt x="0" y="3007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77000" y="2031484"/>
            <a:ext cx="5562600" cy="3077262"/>
          </a:xfrm>
          <a:custGeom>
            <a:avLst/>
            <a:gdLst/>
            <a:ahLst/>
            <a:cxnLst/>
            <a:rect l="l" t="t" r="r" b="b"/>
            <a:pathLst>
              <a:path w="6121525" h="3077262">
                <a:moveTo>
                  <a:pt x="0" y="0"/>
                </a:moveTo>
                <a:lnTo>
                  <a:pt x="6121525" y="0"/>
                </a:lnTo>
                <a:lnTo>
                  <a:pt x="6121525" y="3077262"/>
                </a:lnTo>
                <a:lnTo>
                  <a:pt x="0" y="3077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270275" y="2066238"/>
            <a:ext cx="5179272" cy="3042508"/>
          </a:xfrm>
          <a:custGeom>
            <a:avLst/>
            <a:gdLst/>
            <a:ahLst/>
            <a:cxnLst/>
            <a:rect l="l" t="t" r="r" b="b"/>
            <a:pathLst>
              <a:path w="5736280" h="3042508">
                <a:moveTo>
                  <a:pt x="0" y="0"/>
                </a:moveTo>
                <a:lnTo>
                  <a:pt x="5736279" y="0"/>
                </a:lnTo>
                <a:lnTo>
                  <a:pt x="5736279" y="3042508"/>
                </a:lnTo>
                <a:lnTo>
                  <a:pt x="0" y="30425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836" b="-801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626213" y="675495"/>
            <a:ext cx="9035574" cy="103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</a:pPr>
            <a:r>
              <a:rPr lang="en-US" sz="63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Apgalvokite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59953" y="6640708"/>
            <a:ext cx="3291801" cy="1754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Kaip nustatyti kontaktų vietas?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27386" y="6345420"/>
            <a:ext cx="3833228" cy="2345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Kaip sujungti Micro:bit elektros grandinę?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869545" y="6640708"/>
            <a:ext cx="4204124" cy="1754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Kaip estetiškai pritvirtinti visus komponentus?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4286">
              <a:srgbClr val="5E17EB">
                <a:alpha val="100000"/>
              </a:srgbClr>
            </a:gs>
            <a:gs pos="28571">
              <a:srgbClr val="000D39">
                <a:alpha val="100000"/>
              </a:srgbClr>
            </a:gs>
            <a:gs pos="42857">
              <a:srgbClr val="000D39">
                <a:alpha val="100000"/>
              </a:srgbClr>
            </a:gs>
            <a:gs pos="57143">
              <a:srgbClr val="000D39">
                <a:alpha val="100000"/>
              </a:srgbClr>
            </a:gs>
            <a:gs pos="71429">
              <a:srgbClr val="000D39">
                <a:alpha val="100000"/>
              </a:srgbClr>
            </a:gs>
            <a:gs pos="85714">
              <a:srgbClr val="5E17EB">
                <a:alpha val="100000"/>
              </a:srgbClr>
            </a:gs>
            <a:gs pos="100000">
              <a:srgbClr val="8C52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43281" y="161858"/>
            <a:ext cx="5519195" cy="10125142"/>
          </a:xfrm>
          <a:custGeom>
            <a:avLst/>
            <a:gdLst/>
            <a:ahLst/>
            <a:cxnLst/>
            <a:rect l="l" t="t" r="r" b="b"/>
            <a:pathLst>
              <a:path w="5519195" h="10125142">
                <a:moveTo>
                  <a:pt x="0" y="0"/>
                </a:moveTo>
                <a:lnTo>
                  <a:pt x="5519195" y="0"/>
                </a:lnTo>
                <a:lnTo>
                  <a:pt x="5519195" y="10125142"/>
                </a:lnTo>
                <a:lnTo>
                  <a:pt x="0" y="10125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3343812"/>
            <a:ext cx="9870593" cy="6631804"/>
          </a:xfrm>
          <a:custGeom>
            <a:avLst/>
            <a:gdLst/>
            <a:ahLst/>
            <a:cxnLst/>
            <a:rect l="l" t="t" r="r" b="b"/>
            <a:pathLst>
              <a:path w="9870593" h="6631804">
                <a:moveTo>
                  <a:pt x="0" y="0"/>
                </a:moveTo>
                <a:lnTo>
                  <a:pt x="9870593" y="0"/>
                </a:lnTo>
                <a:lnTo>
                  <a:pt x="9870593" y="6631804"/>
                </a:lnTo>
                <a:lnTo>
                  <a:pt x="0" y="6631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419390"/>
            <a:ext cx="8388587" cy="109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Micro:bit programavimas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8060" y="1805455"/>
            <a:ext cx="11863181" cy="118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Galima programavimui naudoti ir Scratch programavimo aplinką, tik reikia instaliuoti micro:bit plėtinį.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4286">
              <a:srgbClr val="5E17EB">
                <a:alpha val="100000"/>
              </a:srgbClr>
            </a:gs>
            <a:gs pos="28571">
              <a:srgbClr val="000D39">
                <a:alpha val="100000"/>
              </a:srgbClr>
            </a:gs>
            <a:gs pos="42857">
              <a:srgbClr val="000D39">
                <a:alpha val="100000"/>
              </a:srgbClr>
            </a:gs>
            <a:gs pos="57143">
              <a:srgbClr val="000D39">
                <a:alpha val="100000"/>
              </a:srgbClr>
            </a:gs>
            <a:gs pos="71429">
              <a:srgbClr val="000D39">
                <a:alpha val="100000"/>
              </a:srgbClr>
            </a:gs>
            <a:gs pos="85714">
              <a:srgbClr val="5E17EB">
                <a:alpha val="100000"/>
              </a:srgbClr>
            </a:gs>
            <a:gs pos="100000">
              <a:srgbClr val="8C52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318172" cy="10287000"/>
            <a:chOff x="0" y="0"/>
            <a:chExt cx="980125" cy="18958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0124" cy="1895866"/>
            </a:xfrm>
            <a:custGeom>
              <a:avLst/>
              <a:gdLst/>
              <a:ahLst/>
              <a:cxnLst/>
              <a:rect l="l" t="t" r="r" b="b"/>
              <a:pathLst>
                <a:path w="980124" h="1895866">
                  <a:moveTo>
                    <a:pt x="0" y="0"/>
                  </a:moveTo>
                  <a:lnTo>
                    <a:pt x="980124" y="0"/>
                  </a:lnTo>
                  <a:lnTo>
                    <a:pt x="980124" y="1895866"/>
                  </a:lnTo>
                  <a:lnTo>
                    <a:pt x="0" y="1895866"/>
                  </a:lnTo>
                  <a:close/>
                </a:path>
              </a:pathLst>
            </a:custGeom>
            <a:solidFill>
              <a:srgbClr val="FFFFFF">
                <a:alpha val="29804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6214760" y="796660"/>
            <a:ext cx="11806470" cy="971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Ištestuokite ir patobulinkite</a:t>
            </a:r>
          </a:p>
        </p:txBody>
      </p:sp>
      <p:sp>
        <p:nvSpPr>
          <p:cNvPr id="5" name="Freeform 5"/>
          <p:cNvSpPr/>
          <p:nvPr/>
        </p:nvSpPr>
        <p:spPr>
          <a:xfrm rot="-1123796">
            <a:off x="-1114515" y="-7596975"/>
            <a:ext cx="5002891" cy="17251349"/>
          </a:xfrm>
          <a:custGeom>
            <a:avLst/>
            <a:gdLst/>
            <a:ahLst/>
            <a:cxnLst/>
            <a:rect l="l" t="t" r="r" b="b"/>
            <a:pathLst>
              <a:path w="5002891" h="17251349">
                <a:moveTo>
                  <a:pt x="0" y="0"/>
                </a:moveTo>
                <a:lnTo>
                  <a:pt x="5002891" y="0"/>
                </a:lnTo>
                <a:lnTo>
                  <a:pt x="5002891" y="17251350"/>
                </a:lnTo>
                <a:lnTo>
                  <a:pt x="0" y="17251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214760" y="3714369"/>
            <a:ext cx="11184635" cy="62864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7"/>
          <p:cNvSpPr txBox="1"/>
          <p:nvPr/>
        </p:nvSpPr>
        <p:spPr>
          <a:xfrm>
            <a:off x="6214760" y="2165642"/>
            <a:ext cx="10774359" cy="118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Kas pavyko puikiai, o ką reikėjo tobulinti?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Kokie sunkumai iškilo? Kaip juos įveikėte?</a:t>
            </a:r>
          </a:p>
        </p:txBody>
      </p:sp>
      <p:pic>
        <p:nvPicPr>
          <p:cNvPr id="8" name="unnDoEQQk_s"/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214760" y="3699129"/>
            <a:ext cx="11184635" cy="6291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139</Words>
  <Application>Microsoft Office PowerPoint</Application>
  <PresentationFormat>Pasirinktinai</PresentationFormat>
  <Paragraphs>27</Paragraphs>
  <Slides>8</Slides>
  <Notes>0</Notes>
  <HiddenSlides>0</HiddenSlides>
  <MMClips>2</MMClips>
  <ScaleCrop>false</ScaleCrop>
  <HeadingPairs>
    <vt:vector size="6" baseType="variant">
      <vt:variant>
        <vt:lpstr>Naudojami šriftai</vt:lpstr>
      </vt:variant>
      <vt:variant>
        <vt:i4>7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8</vt:i4>
      </vt:variant>
    </vt:vector>
  </HeadingPairs>
  <TitlesOfParts>
    <vt:vector size="16" baseType="lpstr">
      <vt:lpstr>Arimo</vt:lpstr>
      <vt:lpstr>Canva Sans Bold</vt:lpstr>
      <vt:lpstr>Anton</vt:lpstr>
      <vt:lpstr>Calibri</vt:lpstr>
      <vt:lpstr>Arimo Bold</vt:lpstr>
      <vt:lpstr>Canva Sans</vt:lpstr>
      <vt:lpstr>Arial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Interaktyvi gitara</dc:title>
  <dc:creator>User</dc:creator>
  <cp:lastModifiedBy>User</cp:lastModifiedBy>
  <cp:revision>2</cp:revision>
  <dcterms:created xsi:type="dcterms:W3CDTF">2006-08-16T00:00:00Z</dcterms:created>
  <dcterms:modified xsi:type="dcterms:W3CDTF">2025-06-23T16:22:59Z</dcterms:modified>
  <dc:identifier>DAGqyGBE6AY</dc:identifier>
</cp:coreProperties>
</file>