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Vidutinis stili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137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07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Ši skaidrė įveda į temą – CO₂, laboratorinis eksperimentas ir klimato kaitos ryšys.</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Paaiškinkite CO₂ savybes ir kilmę – remkitės kasdieniais pavyzdžiais.</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Diskutuokite su mokiniais apie CO₂ įtaką klimatui ir šiltnamio efektą.</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Pabrėžkite saugų elgesį su HCl. Parodykite įrangą ir reakcijos eigą.</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Demonstracija padeda suprasti CO₂ savybes. Užduokite klausimus mokiniams.</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Apibendrinkite, ką parodė eksperimentas – CO₂ savybės ir įrodymai.</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Skatinkite mokinius kelti hipotezes ir pasidalinti nuomone.</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Padėkite mokiniams reflektuoti, ką jie patys gali pakeisti.</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lt-LT" smtClean="0"/>
              <a:t>Spustelėję redag. ruoš. pavad. stilių</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Spustelėkite norėdami redaguoti šablono paantraštės stilių</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5BCAD085-E8A6-8845-BD4E-CB4CCA059FC4}" type="datetimeFigureOut">
              <a:rPr lang="en-US" smtClean="0"/>
              <a:t>5/31/2025</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00446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5BCAD085-E8A6-8845-BD4E-CB4CCA059FC4}"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19721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avadinimas ir antraštė">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BCAD085-E8A6-8845-BD4E-CB4CCA059FC4}" type="datetimeFigureOut">
              <a:rPr lang="en-US" smtClean="0"/>
              <a:t>5/31/2025</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97527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asiūlymas su antrašte">
    <p:spTree>
      <p:nvGrpSpPr>
        <p:cNvPr id="1" name=""/>
        <p:cNvGrpSpPr/>
        <p:nvPr/>
      </p:nvGrpSpPr>
      <p:grpSpPr>
        <a:xfrm>
          <a:off x="0" y="0"/>
          <a:ext cx="0" cy="0"/>
          <a:chOff x="0" y="0"/>
          <a:chExt cx="0" cy="0"/>
        </a:xfrm>
      </p:grpSpPr>
      <p:pic>
        <p:nvPicPr>
          <p:cNvPr id="15" name="Picture 14"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lt-LT" smtClean="0"/>
              <a:t>Spustelėję redag. ruoš. pavad. stilių</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BCAD085-E8A6-8845-BD4E-CB4CCA059FC4}" type="datetimeFigureOut">
              <a:rPr lang="en-US" smtClean="0"/>
              <a:t>5/31/2025</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1FF6DA9-008F-8B48-92A6-B652298478BF}"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69308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ortelės pavadinimas">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5BCAD085-E8A6-8845-BD4E-CB4CCA059FC4}" type="datetimeFigureOut">
              <a:rPr lang="en-US" smtClean="0"/>
              <a:t>5/31/2025</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42875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lpelis">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lt-LT" smtClean="0"/>
              <a:t>Spustelėję redag. ruoš. pavad. stilių</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3" name="Date Placeholder 2"/>
          <p:cNvSpPr>
            <a:spLocks noGrp="1"/>
          </p:cNvSpPr>
          <p:nvPr>
            <p:ph type="dt" sz="half" idx="10"/>
          </p:nvPr>
        </p:nvSpPr>
        <p:spPr/>
        <p:txBody>
          <a:bodyPr/>
          <a:lstStyle/>
          <a:p>
            <a:fld id="{5BCAD085-E8A6-8845-BD4E-CB4CCA059FC4}" type="datetimeFigureOut">
              <a:rPr lang="en-US" smtClean="0"/>
              <a:t>5/31/2025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76350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aveikslėlis skiltyje">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lt-LT" smtClean="0"/>
              <a:t>Spustelėję redag. ruoš. pavad. stilių</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3" name="Date Placeholder 2"/>
          <p:cNvSpPr>
            <a:spLocks noGrp="1"/>
          </p:cNvSpPr>
          <p:nvPr>
            <p:ph type="dt" sz="half" idx="10"/>
          </p:nvPr>
        </p:nvSpPr>
        <p:spPr/>
        <p:txBody>
          <a:bodyPr/>
          <a:lstStyle/>
          <a:p>
            <a:fld id="{5BCAD085-E8A6-8845-BD4E-CB4CCA059FC4}" type="datetimeFigureOut">
              <a:rPr lang="en-US" smtClean="0"/>
              <a:t>5/31/2025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13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46564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BCAD085-E8A6-8845-BD4E-CB4CCA059FC4}" type="datetimeFigureOut">
              <a:rPr lang="en-US" smtClean="0"/>
              <a:t>5/31/2025</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16294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0051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lt-LT" smtClean="0"/>
              <a:t>Spustelėję redag. ruoš. pavad. stilių</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BCAD085-E8A6-8845-BD4E-CB4CCA059FC4}" type="datetimeFigureOut">
              <a:rPr lang="en-US" smtClean="0"/>
              <a:t>5/31/2025</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30049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80712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lt-LT" smtClean="0"/>
              <a:t>Spustelėję redag. ruoš. pavad. stilių</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Content Placeholder 3"/>
          <p:cNvSpPr>
            <a:spLocks noGrp="1"/>
          </p:cNvSpPr>
          <p:nvPr>
            <p:ph sz="half" idx="2"/>
          </p:nvPr>
        </p:nvSpPr>
        <p:spPr>
          <a:xfrm>
            <a:off x="594359" y="3132667"/>
            <a:ext cx="3910579" cy="3130973"/>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Content Placeholder 5"/>
          <p:cNvSpPr>
            <a:spLocks noGrp="1"/>
          </p:cNvSpPr>
          <p:nvPr>
            <p:ph sz="quarter" idx="4"/>
          </p:nvPr>
        </p:nvSpPr>
        <p:spPr>
          <a:xfrm>
            <a:off x="4642098" y="3132667"/>
            <a:ext cx="3907541" cy="3130973"/>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5/31/2025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1806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5/31/2025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53535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2706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lt-LT" smtClean="0"/>
              <a:t>Spustelėję redag. ruoš. pavad. stilių</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5BCAD085-E8A6-8845-BD4E-CB4CCA059FC4}"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57173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5BCAD085-E8A6-8845-BD4E-CB4CCA059FC4}"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91167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BCAD085-E8A6-8845-BD4E-CB4CCA059FC4}" type="datetimeFigureOut">
              <a:rPr lang="en-US" smtClean="0"/>
              <a:t>5/31/2025</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689228432"/>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a:t>CO₂ </a:t>
            </a:r>
            <a:r>
              <a:rPr b="1" dirty="0" err="1"/>
              <a:t>eksperimentas</a:t>
            </a:r>
            <a:r>
              <a:rPr b="1" dirty="0"/>
              <a:t> </a:t>
            </a:r>
            <a:r>
              <a:rPr b="1" dirty="0" err="1"/>
              <a:t>ir</a:t>
            </a:r>
            <a:r>
              <a:rPr b="1" dirty="0"/>
              <a:t> </a:t>
            </a:r>
            <a:r>
              <a:rPr b="1" dirty="0" err="1"/>
              <a:t>klimato</a:t>
            </a:r>
            <a:r>
              <a:rPr b="1" dirty="0"/>
              <a:t> </a:t>
            </a:r>
            <a:r>
              <a:rPr b="1" dirty="0" err="1"/>
              <a:t>kaita</a:t>
            </a:r>
            <a:endParaRPr b="1" dirty="0"/>
          </a:p>
        </p:txBody>
      </p:sp>
      <p:sp>
        <p:nvSpPr>
          <p:cNvPr id="3" name="Content Placeholder 2"/>
          <p:cNvSpPr>
            <a:spLocks noGrp="1"/>
          </p:cNvSpPr>
          <p:nvPr>
            <p:ph idx="1"/>
          </p:nvPr>
        </p:nvSpPr>
        <p:spPr/>
        <p:txBody>
          <a:bodyPr/>
          <a:lstStyle/>
          <a:p>
            <a:pPr marL="0" indent="0">
              <a:buNone/>
            </a:pPr>
            <a:r>
              <a:rPr dirty="0"/>
              <a:t>• </a:t>
            </a:r>
            <a:r>
              <a:rPr sz="3000" dirty="0" err="1" smtClean="0"/>
              <a:t>Sužino</a:t>
            </a:r>
            <a:r>
              <a:rPr lang="lt-LT" sz="3000" dirty="0" err="1" smtClean="0"/>
              <a:t>sime</a:t>
            </a:r>
            <a:r>
              <a:rPr sz="3000" dirty="0" smtClean="0"/>
              <a:t>, </a:t>
            </a:r>
            <a:r>
              <a:rPr sz="3000" dirty="0" err="1"/>
              <a:t>kaip</a:t>
            </a:r>
            <a:r>
              <a:rPr sz="3000" dirty="0"/>
              <a:t> </a:t>
            </a:r>
            <a:r>
              <a:rPr sz="3000" dirty="0" err="1"/>
              <a:t>išgauti</a:t>
            </a:r>
            <a:r>
              <a:rPr sz="3000" dirty="0"/>
              <a:t> </a:t>
            </a:r>
            <a:r>
              <a:rPr sz="3000" dirty="0" err="1"/>
              <a:t>anglies</a:t>
            </a:r>
            <a:r>
              <a:rPr sz="3000" dirty="0"/>
              <a:t> </a:t>
            </a:r>
            <a:r>
              <a:rPr sz="3000" dirty="0" err="1"/>
              <a:t>dioksido</a:t>
            </a:r>
            <a:r>
              <a:rPr sz="3000" dirty="0"/>
              <a:t> (CO₂) </a:t>
            </a:r>
            <a:r>
              <a:rPr sz="3000" dirty="0" err="1"/>
              <a:t>dujas</a:t>
            </a:r>
            <a:r>
              <a:rPr sz="3000" dirty="0"/>
              <a:t>.</a:t>
            </a:r>
          </a:p>
          <a:p>
            <a:pPr marL="0" indent="0">
              <a:buNone/>
            </a:pPr>
            <a:r>
              <a:rPr sz="3000" dirty="0"/>
              <a:t>• </a:t>
            </a:r>
            <a:r>
              <a:rPr sz="3000" dirty="0" err="1"/>
              <a:t>Atliksime</a:t>
            </a:r>
            <a:r>
              <a:rPr sz="3000" dirty="0"/>
              <a:t> </a:t>
            </a:r>
            <a:r>
              <a:rPr sz="3000" dirty="0" err="1"/>
              <a:t>laboratorinį</a:t>
            </a:r>
            <a:r>
              <a:rPr sz="3000" dirty="0"/>
              <a:t> </a:t>
            </a:r>
            <a:r>
              <a:rPr sz="3000" dirty="0" err="1"/>
              <a:t>eksperimentą</a:t>
            </a:r>
            <a:r>
              <a:rPr sz="3000" dirty="0"/>
              <a:t>.</a:t>
            </a:r>
          </a:p>
          <a:p>
            <a:pPr marL="0" indent="0">
              <a:buNone/>
            </a:pPr>
            <a:r>
              <a:rPr sz="3000" dirty="0"/>
              <a:t>• </a:t>
            </a:r>
            <a:r>
              <a:rPr sz="3000" dirty="0" err="1"/>
              <a:t>Išnagrinėsime</a:t>
            </a:r>
            <a:r>
              <a:rPr sz="3000" dirty="0"/>
              <a:t> CO₂ </a:t>
            </a:r>
            <a:r>
              <a:rPr sz="3000" dirty="0" err="1"/>
              <a:t>savybes</a:t>
            </a:r>
            <a:r>
              <a:rPr sz="3000" dirty="0"/>
              <a:t> </a:t>
            </a:r>
            <a:r>
              <a:rPr sz="3000" dirty="0" err="1"/>
              <a:t>ir</a:t>
            </a:r>
            <a:r>
              <a:rPr sz="3000" dirty="0"/>
              <a:t> </a:t>
            </a:r>
            <a:r>
              <a:rPr sz="3000" dirty="0" err="1"/>
              <a:t>poveikį</a:t>
            </a:r>
            <a:r>
              <a:rPr sz="3000" dirty="0"/>
              <a:t> </a:t>
            </a:r>
            <a:r>
              <a:rPr sz="3000" dirty="0" err="1"/>
              <a:t>klimatui</a:t>
            </a:r>
            <a:r>
              <a:rPr sz="3000" dirty="0"/>
              <a:t>.</a:t>
            </a:r>
          </a:p>
        </p:txBody>
      </p:sp>
      <p:sp>
        <p:nvSpPr>
          <p:cNvPr id="4" name="Stačiakampis 3"/>
          <p:cNvSpPr/>
          <p:nvPr/>
        </p:nvSpPr>
        <p:spPr>
          <a:xfrm>
            <a:off x="6905872" y="4937760"/>
            <a:ext cx="788173" cy="7467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at is Carbon Dioxide (CO2)? – CO2 Mete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683" b="76984" l="27500" r="72333"/>
                    </a14:imgEffect>
                  </a14:imgLayer>
                </a14:imgProps>
              </a:ext>
              <a:ext uri="{28A0092B-C50C-407E-A947-70E740481C1C}">
                <a14:useLocalDpi xmlns:a14="http://schemas.microsoft.com/office/drawing/2010/main" val="0"/>
              </a:ext>
            </a:extLst>
          </a:blip>
          <a:srcRect l="27572" t="10656" r="27361" b="23058"/>
          <a:stretch/>
        </p:blipFill>
        <p:spPr bwMode="auto">
          <a:xfrm>
            <a:off x="6250385" y="4488180"/>
            <a:ext cx="2299255" cy="17754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240" y="117859"/>
            <a:ext cx="7315200" cy="1293028"/>
          </a:xfrm>
        </p:spPr>
        <p:txBody>
          <a:bodyPr/>
          <a:lstStyle/>
          <a:p>
            <a:r>
              <a:rPr b="1" dirty="0"/>
              <a:t>CO₂ </a:t>
            </a:r>
            <a:r>
              <a:rPr b="1" dirty="0" err="1"/>
              <a:t>savybės</a:t>
            </a:r>
            <a:r>
              <a:rPr b="1" dirty="0"/>
              <a:t> </a:t>
            </a:r>
            <a:r>
              <a:rPr b="1" dirty="0" err="1"/>
              <a:t>ir</a:t>
            </a:r>
            <a:r>
              <a:rPr b="1" dirty="0"/>
              <a:t> </a:t>
            </a:r>
            <a:r>
              <a:rPr b="1" dirty="0" err="1"/>
              <a:t>šaltiniai</a:t>
            </a:r>
            <a:endParaRPr b="1" dirty="0"/>
          </a:p>
        </p:txBody>
      </p:sp>
      <p:sp>
        <p:nvSpPr>
          <p:cNvPr id="3" name="Content Placeholder 2"/>
          <p:cNvSpPr>
            <a:spLocks noGrp="1"/>
          </p:cNvSpPr>
          <p:nvPr>
            <p:ph idx="1"/>
          </p:nvPr>
        </p:nvSpPr>
        <p:spPr>
          <a:xfrm>
            <a:off x="794172" y="1410887"/>
            <a:ext cx="7955280" cy="4069080"/>
          </a:xfrm>
        </p:spPr>
        <p:txBody>
          <a:bodyPr/>
          <a:lstStyle/>
          <a:p>
            <a:pPr marL="0" indent="0">
              <a:buNone/>
            </a:pPr>
            <a:r>
              <a:rPr dirty="0"/>
              <a:t>• CO₂ – </a:t>
            </a:r>
            <a:r>
              <a:rPr dirty="0" err="1"/>
              <a:t>bespalvės</a:t>
            </a:r>
            <a:r>
              <a:rPr dirty="0"/>
              <a:t>, </a:t>
            </a:r>
            <a:r>
              <a:rPr dirty="0" err="1"/>
              <a:t>bekvapės</a:t>
            </a:r>
            <a:r>
              <a:rPr dirty="0"/>
              <a:t>, </a:t>
            </a:r>
            <a:r>
              <a:rPr dirty="0" err="1"/>
              <a:t>sunkesnės</a:t>
            </a:r>
            <a:r>
              <a:rPr dirty="0"/>
              <a:t> </a:t>
            </a:r>
            <a:r>
              <a:rPr dirty="0" err="1"/>
              <a:t>už</a:t>
            </a:r>
            <a:r>
              <a:rPr dirty="0"/>
              <a:t> </a:t>
            </a:r>
            <a:r>
              <a:rPr dirty="0" err="1"/>
              <a:t>orą</a:t>
            </a:r>
            <a:r>
              <a:rPr dirty="0"/>
              <a:t> </a:t>
            </a:r>
            <a:r>
              <a:rPr dirty="0" err="1"/>
              <a:t>dujos</a:t>
            </a:r>
            <a:r>
              <a:rPr dirty="0"/>
              <a:t>.</a:t>
            </a:r>
          </a:p>
          <a:p>
            <a:pPr marL="0" indent="0">
              <a:buNone/>
            </a:pPr>
            <a:r>
              <a:rPr dirty="0"/>
              <a:t>• </a:t>
            </a:r>
            <a:r>
              <a:rPr dirty="0" err="1"/>
              <a:t>Nepalaiko</a:t>
            </a:r>
            <a:r>
              <a:rPr dirty="0"/>
              <a:t> </a:t>
            </a:r>
            <a:r>
              <a:rPr dirty="0" err="1"/>
              <a:t>degimo</a:t>
            </a:r>
            <a:r>
              <a:rPr dirty="0"/>
              <a:t> – </a:t>
            </a:r>
            <a:r>
              <a:rPr dirty="0" err="1"/>
              <a:t>užgesina</a:t>
            </a:r>
            <a:r>
              <a:rPr dirty="0"/>
              <a:t> </a:t>
            </a:r>
            <a:r>
              <a:rPr dirty="0" err="1"/>
              <a:t>liepsną</a:t>
            </a:r>
            <a:r>
              <a:rPr dirty="0"/>
              <a:t>.</a:t>
            </a:r>
          </a:p>
          <a:p>
            <a:pPr marL="0" indent="0">
              <a:buNone/>
            </a:pPr>
            <a:r>
              <a:rPr dirty="0"/>
              <a:t>• </a:t>
            </a:r>
            <a:r>
              <a:rPr dirty="0" err="1"/>
              <a:t>Atsiranda</a:t>
            </a:r>
            <a:r>
              <a:rPr dirty="0"/>
              <a:t>: </a:t>
            </a:r>
            <a:r>
              <a:rPr dirty="0" err="1"/>
              <a:t>kvėpavimo</a:t>
            </a:r>
            <a:r>
              <a:rPr dirty="0"/>
              <a:t> </a:t>
            </a:r>
            <a:r>
              <a:rPr dirty="0" err="1"/>
              <a:t>metu</a:t>
            </a:r>
            <a:r>
              <a:rPr dirty="0"/>
              <a:t>, </a:t>
            </a:r>
            <a:r>
              <a:rPr dirty="0" err="1"/>
              <a:t>deginant</a:t>
            </a:r>
            <a:r>
              <a:rPr dirty="0"/>
              <a:t> </a:t>
            </a:r>
            <a:r>
              <a:rPr dirty="0" err="1"/>
              <a:t>kurą</a:t>
            </a:r>
            <a:r>
              <a:rPr dirty="0"/>
              <a:t>, </a:t>
            </a:r>
            <a:r>
              <a:rPr dirty="0" err="1"/>
              <a:t>gamtoje</a:t>
            </a:r>
            <a:r>
              <a:rPr dirty="0"/>
              <a:t>.</a:t>
            </a:r>
          </a:p>
        </p:txBody>
      </p:sp>
      <p:pic>
        <p:nvPicPr>
          <p:cNvPr id="2050" name="Picture 2" descr="Illustration of the CO2 cycle showing natural and human-made sources. On the left, photosynthesis absorbs CO2; on the right, anthropogenic emissions come from industry and transportation. Natural sources like volcanoes are in the center, and fossil fuels such as oil, coal, and natural gas are shown at the bot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040" y="2703915"/>
            <a:ext cx="7223759" cy="40633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p:cNvPicPr>
            <a:picLocks noChangeAspect="1"/>
          </p:cNvPicPr>
          <p:nvPr/>
        </p:nvPicPr>
        <p:blipFill>
          <a:blip r:embed="rId3"/>
          <a:stretch>
            <a:fillRect/>
          </a:stretch>
        </p:blipFill>
        <p:spPr>
          <a:xfrm>
            <a:off x="988068" y="2710348"/>
            <a:ext cx="7167863" cy="4031923"/>
          </a:xfrm>
          <a:prstGeom prst="rect">
            <a:avLst/>
          </a:prstGeom>
        </p:spPr>
      </p:pic>
      <p:sp>
        <p:nvSpPr>
          <p:cNvPr id="2" name="Title 1"/>
          <p:cNvSpPr>
            <a:spLocks noGrp="1"/>
          </p:cNvSpPr>
          <p:nvPr>
            <p:ph type="title"/>
          </p:nvPr>
        </p:nvSpPr>
        <p:spPr>
          <a:xfrm>
            <a:off x="2415540" y="230973"/>
            <a:ext cx="6377940" cy="1293028"/>
          </a:xfrm>
        </p:spPr>
        <p:txBody>
          <a:bodyPr/>
          <a:lstStyle/>
          <a:p>
            <a:r>
              <a:rPr b="1" dirty="0"/>
              <a:t>CO₂ </a:t>
            </a:r>
            <a:r>
              <a:rPr b="1" dirty="0" err="1"/>
              <a:t>ir</a:t>
            </a:r>
            <a:r>
              <a:rPr b="1" dirty="0"/>
              <a:t> </a:t>
            </a:r>
            <a:r>
              <a:rPr b="1" dirty="0" err="1"/>
              <a:t>klimato</a:t>
            </a:r>
            <a:r>
              <a:rPr b="1" dirty="0"/>
              <a:t> </a:t>
            </a:r>
            <a:r>
              <a:rPr b="1" dirty="0" err="1"/>
              <a:t>kaita</a:t>
            </a:r>
            <a:endParaRPr b="1" dirty="0"/>
          </a:p>
        </p:txBody>
      </p:sp>
      <p:sp>
        <p:nvSpPr>
          <p:cNvPr id="3" name="Content Placeholder 2"/>
          <p:cNvSpPr>
            <a:spLocks noGrp="1"/>
          </p:cNvSpPr>
          <p:nvPr>
            <p:ph idx="1"/>
          </p:nvPr>
        </p:nvSpPr>
        <p:spPr>
          <a:xfrm>
            <a:off x="594360" y="1295400"/>
            <a:ext cx="7955280" cy="4069080"/>
          </a:xfrm>
        </p:spPr>
        <p:txBody>
          <a:bodyPr/>
          <a:lstStyle/>
          <a:p>
            <a:pPr marL="0" indent="0">
              <a:buNone/>
            </a:pPr>
            <a:r>
              <a:rPr dirty="0"/>
              <a:t>• CO₂ </a:t>
            </a:r>
            <a:r>
              <a:rPr dirty="0" err="1"/>
              <a:t>sugeria</a:t>
            </a:r>
            <a:r>
              <a:rPr dirty="0"/>
              <a:t> </a:t>
            </a:r>
            <a:r>
              <a:rPr dirty="0" err="1"/>
              <a:t>šilumą</a:t>
            </a:r>
            <a:r>
              <a:rPr dirty="0"/>
              <a:t> </a:t>
            </a:r>
            <a:r>
              <a:rPr dirty="0" err="1" smtClean="0"/>
              <a:t>atmosferoje</a:t>
            </a:r>
            <a:r>
              <a:rPr lang="lt-LT" dirty="0" smtClean="0"/>
              <a:t> ir spinduliuoja ją atgal į žemės paviršių</a:t>
            </a:r>
            <a:r>
              <a:rPr dirty="0" smtClean="0"/>
              <a:t> </a:t>
            </a:r>
            <a:r>
              <a:rPr dirty="0"/>
              <a:t>– </a:t>
            </a:r>
            <a:r>
              <a:rPr dirty="0" err="1"/>
              <a:t>šiltnamio</a:t>
            </a:r>
            <a:r>
              <a:rPr dirty="0"/>
              <a:t> </a:t>
            </a:r>
            <a:r>
              <a:rPr dirty="0" err="1"/>
              <a:t>efektas</a:t>
            </a:r>
            <a:r>
              <a:rPr dirty="0"/>
              <a:t>.</a:t>
            </a:r>
          </a:p>
          <a:p>
            <a:pPr marL="0" indent="0">
              <a:buNone/>
            </a:pPr>
            <a:r>
              <a:rPr dirty="0"/>
              <a:t>• </a:t>
            </a:r>
            <a:r>
              <a:rPr dirty="0" err="1"/>
              <a:t>Dėl</a:t>
            </a:r>
            <a:r>
              <a:rPr dirty="0"/>
              <a:t> </a:t>
            </a:r>
            <a:r>
              <a:rPr dirty="0" err="1"/>
              <a:t>žmogaus</a:t>
            </a:r>
            <a:r>
              <a:rPr dirty="0"/>
              <a:t> </a:t>
            </a:r>
            <a:r>
              <a:rPr dirty="0" err="1"/>
              <a:t>veiklos</a:t>
            </a:r>
            <a:r>
              <a:rPr dirty="0"/>
              <a:t> CO₂ </a:t>
            </a:r>
            <a:r>
              <a:rPr dirty="0" err="1"/>
              <a:t>kiekis</a:t>
            </a:r>
            <a:r>
              <a:rPr dirty="0"/>
              <a:t> </a:t>
            </a:r>
            <a:r>
              <a:rPr dirty="0" err="1"/>
              <a:t>didėja</a:t>
            </a:r>
            <a:r>
              <a:rPr dirty="0"/>
              <a:t>.</a:t>
            </a:r>
          </a:p>
          <a:p>
            <a:pPr marL="0" indent="0">
              <a:buNone/>
            </a:pPr>
            <a:r>
              <a:rPr dirty="0"/>
              <a:t>• </a:t>
            </a:r>
            <a:r>
              <a:rPr dirty="0" err="1"/>
              <a:t>Pasekmės</a:t>
            </a:r>
            <a:r>
              <a:rPr dirty="0"/>
              <a:t>: </a:t>
            </a:r>
            <a:r>
              <a:rPr dirty="0" err="1"/>
              <a:t>temperatūros</a:t>
            </a:r>
            <a:r>
              <a:rPr dirty="0"/>
              <a:t> </a:t>
            </a:r>
            <a:r>
              <a:rPr dirty="0" err="1"/>
              <a:t>kilimas</a:t>
            </a:r>
            <a:r>
              <a:rPr dirty="0"/>
              <a:t>, </a:t>
            </a:r>
            <a:r>
              <a:rPr dirty="0" err="1"/>
              <a:t>ekstremalūs</a:t>
            </a:r>
            <a:r>
              <a:rPr dirty="0"/>
              <a:t> </a:t>
            </a:r>
            <a:r>
              <a:rPr dirty="0" err="1"/>
              <a:t>orai</a:t>
            </a:r>
            <a:r>
              <a:rPr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279065"/>
            <a:ext cx="8214360" cy="1293028"/>
          </a:xfrm>
        </p:spPr>
        <p:txBody>
          <a:bodyPr>
            <a:normAutofit/>
          </a:bodyPr>
          <a:lstStyle/>
          <a:p>
            <a:pPr algn="l"/>
            <a:r>
              <a:rPr sz="3000" b="1" dirty="0" err="1" smtClean="0"/>
              <a:t>Laboratorinis</a:t>
            </a:r>
            <a:r>
              <a:rPr lang="lt-LT" sz="3000" b="1" dirty="0" smtClean="0"/>
              <a:t> </a:t>
            </a:r>
            <a:r>
              <a:rPr sz="3000" b="1" dirty="0" err="1" smtClean="0"/>
              <a:t>eksperimentas</a:t>
            </a:r>
            <a:endParaRPr sz="3000" b="1" dirty="0"/>
          </a:p>
        </p:txBody>
      </p:sp>
      <p:sp>
        <p:nvSpPr>
          <p:cNvPr id="3" name="Content Placeholder 2"/>
          <p:cNvSpPr>
            <a:spLocks noGrp="1"/>
          </p:cNvSpPr>
          <p:nvPr>
            <p:ph idx="1"/>
          </p:nvPr>
        </p:nvSpPr>
        <p:spPr>
          <a:xfrm>
            <a:off x="594360" y="1280160"/>
            <a:ext cx="7955280" cy="4069080"/>
          </a:xfrm>
        </p:spPr>
        <p:txBody>
          <a:bodyPr/>
          <a:lstStyle/>
          <a:p>
            <a:pPr marL="0" indent="0">
              <a:buNone/>
            </a:pPr>
            <a:r>
              <a:rPr dirty="0"/>
              <a:t>• </a:t>
            </a:r>
            <a:r>
              <a:rPr dirty="0" err="1"/>
              <a:t>Medžiagos</a:t>
            </a:r>
            <a:r>
              <a:rPr dirty="0"/>
              <a:t>: </a:t>
            </a:r>
            <a:r>
              <a:rPr dirty="0" err="1"/>
              <a:t>CaCO</a:t>
            </a:r>
            <a:r>
              <a:rPr dirty="0"/>
              <a:t>₃, </a:t>
            </a:r>
            <a:r>
              <a:rPr dirty="0" err="1" smtClean="0"/>
              <a:t>HCl</a:t>
            </a:r>
            <a:r>
              <a:rPr lang="lt-LT" dirty="0" smtClean="0"/>
              <a:t> tirpalas, vanduo</a:t>
            </a:r>
            <a:r>
              <a:rPr dirty="0" smtClean="0"/>
              <a:t>.</a:t>
            </a:r>
            <a:endParaRPr dirty="0"/>
          </a:p>
          <a:p>
            <a:pPr marL="0" indent="0">
              <a:buNone/>
            </a:pPr>
            <a:r>
              <a:rPr dirty="0"/>
              <a:t>• Į </a:t>
            </a:r>
            <a:r>
              <a:rPr dirty="0" err="1"/>
              <a:t>kolbą</a:t>
            </a:r>
            <a:r>
              <a:rPr dirty="0"/>
              <a:t> </a:t>
            </a:r>
            <a:r>
              <a:rPr dirty="0" err="1"/>
              <a:t>dedame</a:t>
            </a:r>
            <a:r>
              <a:rPr dirty="0"/>
              <a:t> </a:t>
            </a:r>
            <a:r>
              <a:rPr dirty="0" err="1"/>
              <a:t>CaCO</a:t>
            </a:r>
            <a:r>
              <a:rPr dirty="0"/>
              <a:t>₃, </a:t>
            </a:r>
            <a:r>
              <a:rPr dirty="0" err="1"/>
              <a:t>pilame</a:t>
            </a:r>
            <a:r>
              <a:rPr dirty="0"/>
              <a:t> </a:t>
            </a:r>
            <a:r>
              <a:rPr dirty="0" err="1"/>
              <a:t>HCl</a:t>
            </a:r>
            <a:r>
              <a:rPr dirty="0"/>
              <a:t>.</a:t>
            </a:r>
          </a:p>
          <a:p>
            <a:pPr marL="0" indent="0">
              <a:buNone/>
            </a:pPr>
            <a:r>
              <a:rPr dirty="0"/>
              <a:t>• </a:t>
            </a:r>
            <a:r>
              <a:rPr dirty="0" err="1"/>
              <a:t>Išsiskiria</a:t>
            </a:r>
            <a:r>
              <a:rPr dirty="0"/>
              <a:t> CO₂ </a:t>
            </a:r>
            <a:r>
              <a:rPr dirty="0" err="1"/>
              <a:t>dujos</a:t>
            </a:r>
            <a:r>
              <a:rPr dirty="0"/>
              <a:t> – </a:t>
            </a:r>
            <a:r>
              <a:rPr dirty="0" err="1"/>
              <a:t>stebime</a:t>
            </a:r>
            <a:r>
              <a:rPr dirty="0"/>
              <a:t> </a:t>
            </a:r>
            <a:r>
              <a:rPr dirty="0" err="1" smtClean="0"/>
              <a:t>burbuliavimą</a:t>
            </a:r>
            <a:r>
              <a:rPr lang="lt-LT" dirty="0" smtClean="0"/>
              <a:t>, matuojame co</a:t>
            </a:r>
            <a:r>
              <a:rPr lang="lt-LT" baseline="-25000" dirty="0" smtClean="0"/>
              <a:t>2 </a:t>
            </a:r>
            <a:r>
              <a:rPr lang="lt-LT" dirty="0" smtClean="0"/>
              <a:t> kiekį per tam tikrą laiką, užrašome rezultatus mokinio lape</a:t>
            </a:r>
            <a:r>
              <a:rPr dirty="0" smtClean="0"/>
              <a:t>.</a:t>
            </a:r>
            <a:endParaRPr dirty="0"/>
          </a:p>
        </p:txBody>
      </p:sp>
      <p:pic>
        <p:nvPicPr>
          <p:cNvPr id="4098" name="Picture 2" descr="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t="22155"/>
          <a:stretch/>
        </p:blipFill>
        <p:spPr bwMode="auto">
          <a:xfrm>
            <a:off x="637970" y="3157804"/>
            <a:ext cx="7911670" cy="3479969"/>
          </a:xfrm>
          <a:prstGeom prst="rect">
            <a:avLst/>
          </a:prstGeom>
          <a:noFill/>
          <a:extLst>
            <a:ext uri="{909E8E84-426E-40DD-AFC4-6F175D3DCCD1}">
              <a14:hiddenFill xmlns:a14="http://schemas.microsoft.com/office/drawing/2010/main">
                <a:solidFill>
                  <a:srgbClr val="FFFFFF"/>
                </a:solidFill>
              </a14:hiddenFill>
            </a:ext>
          </a:extLst>
        </p:spPr>
      </p:pic>
      <p:sp>
        <p:nvSpPr>
          <p:cNvPr id="4" name="Stačiakampis 3"/>
          <p:cNvSpPr/>
          <p:nvPr/>
        </p:nvSpPr>
        <p:spPr>
          <a:xfrm>
            <a:off x="3139440" y="6168962"/>
            <a:ext cx="1813560" cy="426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sz="1400" dirty="0" smtClean="0"/>
              <a:t>CaCO</a:t>
            </a:r>
            <a:r>
              <a:rPr lang="lt-LT" sz="1400" baseline="-25000" dirty="0" smtClean="0"/>
              <a:t>3</a:t>
            </a:r>
            <a:endParaRPr lang="en-US" sz="1400" dirty="0"/>
          </a:p>
        </p:txBody>
      </p:sp>
      <p:sp>
        <p:nvSpPr>
          <p:cNvPr id="6" name="Stačiakampis 5"/>
          <p:cNvSpPr/>
          <p:nvPr/>
        </p:nvSpPr>
        <p:spPr>
          <a:xfrm>
            <a:off x="731520" y="5515763"/>
            <a:ext cx="1546860" cy="3552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sz="1400" dirty="0" err="1" smtClean="0"/>
              <a:t>HCl</a:t>
            </a:r>
            <a:endParaRPr lang="en-US" sz="1400" dirty="0"/>
          </a:p>
        </p:txBody>
      </p:sp>
      <p:sp>
        <p:nvSpPr>
          <p:cNvPr id="7" name="Stačiakampis 6"/>
          <p:cNvSpPr/>
          <p:nvPr/>
        </p:nvSpPr>
        <p:spPr>
          <a:xfrm>
            <a:off x="6979920" y="3835133"/>
            <a:ext cx="1546860" cy="47718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sz="1400" dirty="0" smtClean="0"/>
              <a:t>Matavimo</a:t>
            </a:r>
          </a:p>
          <a:p>
            <a:pPr algn="ctr"/>
            <a:r>
              <a:rPr lang="lt-LT" sz="1400" dirty="0" smtClean="0"/>
              <a:t>cilindras</a:t>
            </a:r>
            <a:endParaRPr lang="en-US" sz="1400" dirty="0"/>
          </a:p>
        </p:txBody>
      </p:sp>
      <p:sp>
        <p:nvSpPr>
          <p:cNvPr id="8" name="Stačiakampis 7"/>
          <p:cNvSpPr/>
          <p:nvPr/>
        </p:nvSpPr>
        <p:spPr>
          <a:xfrm>
            <a:off x="6979920" y="4465152"/>
            <a:ext cx="1554480" cy="47718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sz="1400" dirty="0" smtClean="0"/>
              <a:t>CO</a:t>
            </a:r>
            <a:r>
              <a:rPr lang="lt-LT" sz="1400" baseline="-25000" dirty="0" smtClean="0"/>
              <a:t>2</a:t>
            </a:r>
            <a:endParaRPr lang="lt-LT" sz="1400" dirty="0"/>
          </a:p>
          <a:p>
            <a:pPr algn="ctr"/>
            <a:r>
              <a:rPr lang="lt-LT" sz="1400" dirty="0" smtClean="0"/>
              <a:t>burbuliukai</a:t>
            </a:r>
          </a:p>
        </p:txBody>
      </p:sp>
      <p:sp>
        <p:nvSpPr>
          <p:cNvPr id="9" name="Stačiakampis 8"/>
          <p:cNvSpPr/>
          <p:nvPr/>
        </p:nvSpPr>
        <p:spPr>
          <a:xfrm>
            <a:off x="7002780" y="5678155"/>
            <a:ext cx="1242060" cy="38574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sz="1400" dirty="0" smtClean="0"/>
              <a:t>Vanduo</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380" y="291933"/>
            <a:ext cx="6377940" cy="1293028"/>
          </a:xfrm>
        </p:spPr>
        <p:txBody>
          <a:bodyPr>
            <a:normAutofit/>
          </a:bodyPr>
          <a:lstStyle/>
          <a:p>
            <a:r>
              <a:rPr sz="3000" b="1" dirty="0"/>
              <a:t>CO₂ </a:t>
            </a:r>
            <a:r>
              <a:rPr sz="3000" b="1" dirty="0" err="1"/>
              <a:t>atpažinimas</a:t>
            </a:r>
            <a:endParaRPr sz="3000" b="1" dirty="0"/>
          </a:p>
        </p:txBody>
      </p:sp>
      <p:graphicFrame>
        <p:nvGraphicFramePr>
          <p:cNvPr id="4" name="Lentelė 3"/>
          <p:cNvGraphicFramePr>
            <a:graphicFrameLocks noGrp="1"/>
          </p:cNvGraphicFramePr>
          <p:nvPr>
            <p:extLst>
              <p:ext uri="{D42A27DB-BD31-4B8C-83A1-F6EECF244321}">
                <p14:modId xmlns:p14="http://schemas.microsoft.com/office/powerpoint/2010/main" val="1799650774"/>
              </p:ext>
            </p:extLst>
          </p:nvPr>
        </p:nvGraphicFramePr>
        <p:xfrm>
          <a:off x="868680" y="1371600"/>
          <a:ext cx="7955280" cy="2198370"/>
        </p:xfrm>
        <a:graphic>
          <a:graphicData uri="http://schemas.openxmlformats.org/drawingml/2006/table">
            <a:tbl>
              <a:tblPr firstRow="1" bandRow="1">
                <a:tableStyleId>{5C22544A-7EE6-4342-B048-85BDC9FD1C3A}</a:tableStyleId>
              </a:tblPr>
              <a:tblGrid>
                <a:gridCol w="3977640">
                  <a:extLst>
                    <a:ext uri="{9D8B030D-6E8A-4147-A177-3AD203B41FA5}">
                      <a16:colId xmlns:a16="http://schemas.microsoft.com/office/drawing/2014/main" val="3844192658"/>
                    </a:ext>
                  </a:extLst>
                </a:gridCol>
                <a:gridCol w="3977640">
                  <a:extLst>
                    <a:ext uri="{9D8B030D-6E8A-4147-A177-3AD203B41FA5}">
                      <a16:colId xmlns:a16="http://schemas.microsoft.com/office/drawing/2014/main" val="3234502089"/>
                    </a:ext>
                  </a:extLst>
                </a:gridCol>
              </a:tblGrid>
              <a:tr h="662940">
                <a:tc>
                  <a:txBody>
                    <a:bodyPr/>
                    <a:lstStyle/>
                    <a:p>
                      <a:pPr algn="ctr"/>
                      <a:r>
                        <a:rPr lang="lt-LT" sz="3000" dirty="0" smtClean="0"/>
                        <a:t>Kalkių vanduo</a:t>
                      </a:r>
                      <a:endParaRPr lang="en-US" sz="3000" dirty="0"/>
                    </a:p>
                  </a:txBody>
                  <a:tcPr/>
                </a:tc>
                <a:tc>
                  <a:txBody>
                    <a:bodyPr/>
                    <a:lstStyle/>
                    <a:p>
                      <a:pPr algn="ctr"/>
                      <a:r>
                        <a:rPr lang="en-US" sz="3000" dirty="0" err="1" smtClean="0"/>
                        <a:t>Liepsnos</a:t>
                      </a:r>
                      <a:r>
                        <a:rPr lang="en-US" sz="3000" dirty="0" smtClean="0"/>
                        <a:t> </a:t>
                      </a:r>
                      <a:r>
                        <a:rPr lang="en-US" sz="3000" dirty="0" err="1" smtClean="0"/>
                        <a:t>testas</a:t>
                      </a:r>
                      <a:endParaRPr lang="en-US" sz="3000" dirty="0"/>
                    </a:p>
                  </a:txBody>
                  <a:tcPr/>
                </a:tc>
                <a:extLst>
                  <a:ext uri="{0D108BD9-81ED-4DB2-BD59-A6C34878D82A}">
                    <a16:rowId xmlns:a16="http://schemas.microsoft.com/office/drawing/2014/main" val="1858452148"/>
                  </a:ext>
                </a:extLst>
              </a:tr>
              <a:tr h="1535430">
                <a:tc>
                  <a:txBody>
                    <a:bodyPr/>
                    <a:lstStyle/>
                    <a:p>
                      <a:r>
                        <a:rPr lang="lt-LT" dirty="0" smtClean="0"/>
                        <a:t>Ką</a:t>
                      </a:r>
                      <a:r>
                        <a:rPr lang="lt-LT" baseline="0" dirty="0" smtClean="0"/>
                        <a:t> pastebime, kai įleidžiame nutekėjimo vamzdelį į kalkių vandenį (</a:t>
                      </a:r>
                      <a:r>
                        <a:rPr lang="lt-LT" sz="1800" kern="1200" dirty="0" smtClean="0">
                          <a:solidFill>
                            <a:schemeClr val="dk1"/>
                          </a:solidFill>
                          <a:effectLst/>
                          <a:latin typeface="+mn-lt"/>
                          <a:ea typeface="+mn-ea"/>
                          <a:cs typeface="+mn-cs"/>
                        </a:rPr>
                        <a:t>kalcio </a:t>
                      </a:r>
                      <a:r>
                        <a:rPr lang="lt-LT" sz="1800" kern="1200" dirty="0" err="1" smtClean="0">
                          <a:solidFill>
                            <a:schemeClr val="dk1"/>
                          </a:solidFill>
                          <a:effectLst/>
                          <a:latin typeface="+mn-lt"/>
                          <a:ea typeface="+mn-ea"/>
                          <a:cs typeface="+mn-cs"/>
                        </a:rPr>
                        <a:t>hidroksido</a:t>
                      </a:r>
                      <a:r>
                        <a:rPr lang="lt-LT" sz="1800" kern="1200" dirty="0" smtClean="0">
                          <a:solidFill>
                            <a:schemeClr val="dk1"/>
                          </a:solidFill>
                          <a:effectLst/>
                          <a:latin typeface="+mn-lt"/>
                          <a:ea typeface="+mn-ea"/>
                          <a:cs typeface="+mn-cs"/>
                        </a:rPr>
                        <a:t> (</a:t>
                      </a:r>
                      <a:r>
                        <a:rPr lang="lt-LT" sz="1800" b="1" kern="1200" dirty="0" err="1" smtClean="0">
                          <a:solidFill>
                            <a:schemeClr val="dk1"/>
                          </a:solidFill>
                          <a:effectLst/>
                          <a:latin typeface="+mn-lt"/>
                          <a:ea typeface="+mn-ea"/>
                          <a:cs typeface="+mn-cs"/>
                        </a:rPr>
                        <a:t>Ca</a:t>
                      </a:r>
                      <a:r>
                        <a:rPr lang="lt-LT" sz="1800" b="1" kern="1200" dirty="0" smtClean="0">
                          <a:solidFill>
                            <a:schemeClr val="dk1"/>
                          </a:solidFill>
                          <a:effectLst/>
                          <a:latin typeface="+mn-lt"/>
                          <a:ea typeface="+mn-ea"/>
                          <a:cs typeface="+mn-cs"/>
                        </a:rPr>
                        <a:t>(OH)</a:t>
                      </a:r>
                      <a:r>
                        <a:rPr lang="lt-LT" sz="1800" b="1" kern="1200" baseline="-25000" dirty="0" smtClean="0">
                          <a:solidFill>
                            <a:schemeClr val="dk1"/>
                          </a:solidFill>
                          <a:effectLst/>
                          <a:latin typeface="+mn-lt"/>
                          <a:ea typeface="+mn-ea"/>
                          <a:cs typeface="+mn-cs"/>
                        </a:rPr>
                        <a:t>2</a:t>
                      </a:r>
                      <a:r>
                        <a:rPr lang="lt-LT" sz="1800" kern="1200" dirty="0" smtClean="0">
                          <a:solidFill>
                            <a:schemeClr val="dk1"/>
                          </a:solidFill>
                          <a:effectLst/>
                          <a:latin typeface="+mn-lt"/>
                          <a:ea typeface="+mn-ea"/>
                          <a:cs typeface="+mn-cs"/>
                        </a:rPr>
                        <a:t>) tirpalą)</a:t>
                      </a:r>
                      <a:r>
                        <a:rPr lang="lt-LT" baseline="0" dirty="0" smtClean="0"/>
                        <a:t>? Kas susidaro? Kokia reakcijos lygtis?</a:t>
                      </a:r>
                      <a:endParaRPr lang="en-US" dirty="0"/>
                    </a:p>
                  </a:txBody>
                  <a:tcPr/>
                </a:tc>
                <a:tc>
                  <a:txBody>
                    <a:bodyPr/>
                    <a:lstStyle/>
                    <a:p>
                      <a:r>
                        <a:rPr lang="lt-LT" dirty="0" smtClean="0"/>
                        <a:t>Ką pastebime, kai priartiname surinktas anglies dvideginio</a:t>
                      </a:r>
                      <a:r>
                        <a:rPr lang="lt-LT" baseline="0" dirty="0" smtClean="0"/>
                        <a:t> dujas prie liepsnojančios žvakės?</a:t>
                      </a:r>
                      <a:endParaRPr lang="en-US" dirty="0"/>
                    </a:p>
                  </a:txBody>
                  <a:tcPr/>
                </a:tc>
                <a:extLst>
                  <a:ext uri="{0D108BD9-81ED-4DB2-BD59-A6C34878D82A}">
                    <a16:rowId xmlns:a16="http://schemas.microsoft.com/office/drawing/2014/main" val="3313866054"/>
                  </a:ext>
                </a:extLst>
              </a:tr>
            </a:tbl>
          </a:graphicData>
        </a:graphic>
      </p:graphicFrame>
      <p:pic>
        <p:nvPicPr>
          <p:cNvPr id="5124"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 y="3768090"/>
            <a:ext cx="3901440" cy="2870762"/>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sp>
        <p:nvSpPr>
          <p:cNvPr id="5" name="Stačiakampis 4"/>
          <p:cNvSpPr/>
          <p:nvPr/>
        </p:nvSpPr>
        <p:spPr>
          <a:xfrm>
            <a:off x="868680" y="3768090"/>
            <a:ext cx="1082040" cy="2552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smtClean="0">
                <a:solidFill>
                  <a:schemeClr val="bg1"/>
                </a:solidFill>
              </a:rPr>
              <a:t>CO</a:t>
            </a:r>
            <a:r>
              <a:rPr lang="lt-LT" sz="1400" baseline="-25000" dirty="0" smtClean="0">
                <a:solidFill>
                  <a:schemeClr val="bg1"/>
                </a:solidFill>
              </a:rPr>
              <a:t>2</a:t>
            </a:r>
            <a:r>
              <a:rPr lang="lt-LT" sz="1400" dirty="0" smtClean="0">
                <a:solidFill>
                  <a:schemeClr val="bg1"/>
                </a:solidFill>
              </a:rPr>
              <a:t> dujos</a:t>
            </a:r>
            <a:endParaRPr lang="en-US" sz="1400" dirty="0">
              <a:solidFill>
                <a:schemeClr val="bg1"/>
              </a:solidFill>
            </a:endParaRPr>
          </a:p>
        </p:txBody>
      </p:sp>
      <p:sp>
        <p:nvSpPr>
          <p:cNvPr id="8" name="Stačiakampis 7"/>
          <p:cNvSpPr/>
          <p:nvPr/>
        </p:nvSpPr>
        <p:spPr>
          <a:xfrm>
            <a:off x="937260" y="6080760"/>
            <a:ext cx="1356360" cy="42291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smtClean="0">
                <a:solidFill>
                  <a:schemeClr val="bg1"/>
                </a:solidFill>
              </a:rPr>
              <a:t>Kalcio </a:t>
            </a:r>
            <a:r>
              <a:rPr lang="lt-LT" sz="1400" dirty="0" err="1" smtClean="0">
                <a:solidFill>
                  <a:schemeClr val="bg1"/>
                </a:solidFill>
              </a:rPr>
              <a:t>hidroksidas</a:t>
            </a:r>
            <a:endParaRPr lang="en-US" sz="1400" dirty="0">
              <a:solidFill>
                <a:schemeClr val="bg1"/>
              </a:solidFill>
            </a:endParaRPr>
          </a:p>
        </p:txBody>
      </p:sp>
      <p:pic>
        <p:nvPicPr>
          <p:cNvPr id="5126" name="Picture 6" descr="Carbon dioxide extinguishes flame - Stock Image - C050/5080 - Science Photo  Libr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4920" y="3768090"/>
            <a:ext cx="3749040" cy="2870762"/>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err="1"/>
              <a:t>Eksperimento</a:t>
            </a:r>
            <a:r>
              <a:rPr b="1" dirty="0"/>
              <a:t> </a:t>
            </a:r>
            <a:r>
              <a:rPr b="1" dirty="0" err="1"/>
              <a:t>rezultatai</a:t>
            </a:r>
            <a:endParaRPr b="1" dirty="0"/>
          </a:p>
        </p:txBody>
      </p:sp>
      <p:sp>
        <p:nvSpPr>
          <p:cNvPr id="3" name="Content Placeholder 2"/>
          <p:cNvSpPr>
            <a:spLocks noGrp="1"/>
          </p:cNvSpPr>
          <p:nvPr>
            <p:ph idx="1"/>
          </p:nvPr>
        </p:nvSpPr>
        <p:spPr/>
        <p:txBody>
          <a:bodyPr/>
          <a:lstStyle/>
          <a:p>
            <a:pPr marL="0" indent="0">
              <a:buNone/>
            </a:pPr>
            <a:endParaRPr lang="lt-LT" dirty="0" smtClean="0"/>
          </a:p>
          <a:p>
            <a:r>
              <a:rPr lang="lt-LT" dirty="0" smtClean="0"/>
              <a:t>Kaip išgavome </a:t>
            </a:r>
            <a:r>
              <a:rPr dirty="0" smtClean="0"/>
              <a:t>CO</a:t>
            </a:r>
            <a:r>
              <a:rPr dirty="0"/>
              <a:t>₂ </a:t>
            </a:r>
            <a:r>
              <a:rPr dirty="0" err="1" smtClean="0"/>
              <a:t>reakcijos</a:t>
            </a:r>
            <a:r>
              <a:rPr dirty="0" smtClean="0"/>
              <a:t> </a:t>
            </a:r>
            <a:r>
              <a:rPr dirty="0" err="1" smtClean="0"/>
              <a:t>metu</a:t>
            </a:r>
            <a:r>
              <a:rPr lang="lt-LT" dirty="0" smtClean="0"/>
              <a:t>?</a:t>
            </a:r>
            <a:endParaRPr lang="lt-LT" dirty="0"/>
          </a:p>
          <a:p>
            <a:pPr marL="0" indent="0">
              <a:buNone/>
            </a:pPr>
            <a:r>
              <a:rPr dirty="0" smtClean="0"/>
              <a:t>• </a:t>
            </a:r>
            <a:r>
              <a:rPr lang="lt-LT" dirty="0" smtClean="0"/>
              <a:t>Kaip kalkių vanduo padėjo atpažinti </a:t>
            </a:r>
            <a:r>
              <a:rPr lang="en-US" dirty="0"/>
              <a:t>CO</a:t>
            </a:r>
            <a:r>
              <a:rPr lang="en-US" dirty="0" smtClean="0"/>
              <a:t>₂</a:t>
            </a:r>
            <a:r>
              <a:rPr lang="lt-LT" dirty="0" smtClean="0"/>
              <a:t> susidarymą?</a:t>
            </a:r>
            <a:endParaRPr dirty="0"/>
          </a:p>
          <a:p>
            <a:pPr marL="0" indent="0">
              <a:buNone/>
            </a:pPr>
            <a:r>
              <a:rPr dirty="0"/>
              <a:t>• </a:t>
            </a:r>
            <a:r>
              <a:rPr lang="lt-LT" dirty="0" smtClean="0"/>
              <a:t>Kaip žvakės liepsna </a:t>
            </a:r>
            <a:r>
              <a:rPr lang="lt-LT" dirty="0"/>
              <a:t>padėjo atpažinti </a:t>
            </a:r>
            <a:r>
              <a:rPr lang="en-US" dirty="0"/>
              <a:t>CO₂</a:t>
            </a:r>
            <a:r>
              <a:rPr lang="lt-LT" dirty="0"/>
              <a:t> </a:t>
            </a:r>
            <a:r>
              <a:rPr lang="lt-LT" dirty="0" smtClean="0"/>
              <a:t>buvimą?</a:t>
            </a:r>
            <a:endParaRPr dirty="0"/>
          </a:p>
        </p:txBody>
      </p:sp>
      <p:pic>
        <p:nvPicPr>
          <p:cNvPr id="6148" name="Picture 4" descr="https://www.wikihow.com/images/thumb/d/d7/Test-for-CO2-Step-4-Version-3.jpg/v4-728px-Test-for-CO2-Step-4-Version-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9795" y="4565333"/>
            <a:ext cx="2264409" cy="169830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tep 1 Try using the sample to extinguish fi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5996" y="4541757"/>
            <a:ext cx="2214563" cy="166092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Step 2 Mix calcium carbonate with hydrochloric acid (HC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189" y="4565333"/>
            <a:ext cx="2272814" cy="17046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117859"/>
            <a:ext cx="6377940" cy="1293028"/>
          </a:xfrm>
        </p:spPr>
        <p:txBody>
          <a:bodyPr/>
          <a:lstStyle/>
          <a:p>
            <a:r>
              <a:rPr dirty="0" smtClean="0"/>
              <a:t> </a:t>
            </a:r>
            <a:r>
              <a:rPr b="1" dirty="0" err="1" smtClean="0"/>
              <a:t>klausimai</a:t>
            </a:r>
            <a:endParaRPr b="1" dirty="0"/>
          </a:p>
        </p:txBody>
      </p:sp>
      <p:sp>
        <p:nvSpPr>
          <p:cNvPr id="3" name="Content Placeholder 2"/>
          <p:cNvSpPr>
            <a:spLocks noGrp="1"/>
          </p:cNvSpPr>
          <p:nvPr>
            <p:ph idx="1"/>
          </p:nvPr>
        </p:nvSpPr>
        <p:spPr>
          <a:xfrm>
            <a:off x="487680" y="1143000"/>
            <a:ext cx="7955280" cy="4069080"/>
          </a:xfrm>
        </p:spPr>
        <p:txBody>
          <a:bodyPr/>
          <a:lstStyle/>
          <a:p>
            <a:pPr marL="0" indent="0">
              <a:buNone/>
            </a:pPr>
            <a:r>
              <a:rPr dirty="0"/>
              <a:t>• </a:t>
            </a:r>
            <a:r>
              <a:rPr dirty="0" err="1"/>
              <a:t>Kodėl</a:t>
            </a:r>
            <a:r>
              <a:rPr dirty="0"/>
              <a:t> CO₂ </a:t>
            </a:r>
            <a:r>
              <a:rPr dirty="0" err="1"/>
              <a:t>vadinamas</a:t>
            </a:r>
            <a:r>
              <a:rPr dirty="0"/>
              <a:t> </a:t>
            </a:r>
            <a:r>
              <a:rPr dirty="0" err="1"/>
              <a:t>šiltnamio</a:t>
            </a:r>
            <a:r>
              <a:rPr dirty="0"/>
              <a:t> </a:t>
            </a:r>
            <a:r>
              <a:rPr dirty="0" err="1"/>
              <a:t>dujomis</a:t>
            </a:r>
            <a:r>
              <a:rPr dirty="0"/>
              <a:t>?</a:t>
            </a:r>
          </a:p>
          <a:p>
            <a:pPr marL="0" indent="0">
              <a:buNone/>
            </a:pPr>
            <a:r>
              <a:rPr dirty="0"/>
              <a:t>• </a:t>
            </a:r>
            <a:r>
              <a:rPr dirty="0" err="1"/>
              <a:t>Kaip</a:t>
            </a:r>
            <a:r>
              <a:rPr dirty="0"/>
              <a:t> CO₂ </a:t>
            </a:r>
            <a:r>
              <a:rPr dirty="0" err="1"/>
              <a:t>veikia</a:t>
            </a:r>
            <a:r>
              <a:rPr dirty="0"/>
              <a:t> </a:t>
            </a:r>
            <a:r>
              <a:rPr dirty="0" err="1"/>
              <a:t>mūsų</a:t>
            </a:r>
            <a:r>
              <a:rPr dirty="0"/>
              <a:t> </a:t>
            </a:r>
            <a:r>
              <a:rPr dirty="0" err="1"/>
              <a:t>sveikatą</a:t>
            </a:r>
            <a:r>
              <a:rPr dirty="0"/>
              <a:t>?</a:t>
            </a:r>
          </a:p>
          <a:p>
            <a:pPr marL="0" indent="0">
              <a:buNone/>
            </a:pPr>
            <a:r>
              <a:rPr dirty="0"/>
              <a:t>• Kur </a:t>
            </a:r>
            <a:r>
              <a:rPr dirty="0" err="1"/>
              <a:t>panaudojamas</a:t>
            </a:r>
            <a:r>
              <a:rPr dirty="0"/>
              <a:t> CO₂ </a:t>
            </a:r>
            <a:r>
              <a:rPr dirty="0" err="1"/>
              <a:t>buityje</a:t>
            </a:r>
            <a:r>
              <a:rPr dirty="0"/>
              <a:t>?</a:t>
            </a:r>
          </a:p>
        </p:txBody>
      </p:sp>
      <p:pic>
        <p:nvPicPr>
          <p:cNvPr id="7170" name="Picture 2" descr="Uses Of Carbon Dioxide (CO₂)"/>
          <p:cNvPicPr>
            <a:picLocks noChangeAspect="1" noChangeArrowheads="1"/>
          </p:cNvPicPr>
          <p:nvPr/>
        </p:nvPicPr>
        <p:blipFill rotWithShape="1">
          <a:blip r:embed="rId3">
            <a:extLst>
              <a:ext uri="{28A0092B-C50C-407E-A947-70E740481C1C}">
                <a14:useLocalDpi xmlns:a14="http://schemas.microsoft.com/office/drawing/2010/main" val="0"/>
              </a:ext>
            </a:extLst>
          </a:blip>
          <a:srcRect l="4505" t="11734" r="64240" b="34950"/>
          <a:stretch/>
        </p:blipFill>
        <p:spPr bwMode="auto">
          <a:xfrm>
            <a:off x="76199" y="2740829"/>
            <a:ext cx="2956561" cy="2837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ses Of Carbon Dioxide (CO₂)"/>
          <p:cNvPicPr>
            <a:picLocks noChangeAspect="1" noChangeArrowheads="1"/>
          </p:cNvPicPr>
          <p:nvPr/>
        </p:nvPicPr>
        <p:blipFill rotWithShape="1">
          <a:blip r:embed="rId3">
            <a:extLst>
              <a:ext uri="{28A0092B-C50C-407E-A947-70E740481C1C}">
                <a14:useLocalDpi xmlns:a14="http://schemas.microsoft.com/office/drawing/2010/main" val="0"/>
              </a:ext>
            </a:extLst>
          </a:blip>
          <a:srcRect l="63953" t="11734" r="4028" b="34663"/>
          <a:stretch/>
        </p:blipFill>
        <p:spPr bwMode="auto">
          <a:xfrm>
            <a:off x="5989321" y="2740829"/>
            <a:ext cx="3028860" cy="28522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Uses Of Carbon Dioxide (CO₂)"/>
          <p:cNvPicPr>
            <a:picLocks noChangeAspect="1" noChangeArrowheads="1"/>
          </p:cNvPicPr>
          <p:nvPr/>
        </p:nvPicPr>
        <p:blipFill rotWithShape="1">
          <a:blip r:embed="rId3">
            <a:extLst>
              <a:ext uri="{28A0092B-C50C-407E-A947-70E740481C1C}">
                <a14:useLocalDpi xmlns:a14="http://schemas.microsoft.com/office/drawing/2010/main" val="0"/>
              </a:ext>
            </a:extLst>
          </a:blip>
          <a:srcRect l="4505" t="65623" r="64240" b="8385"/>
          <a:stretch/>
        </p:blipFill>
        <p:spPr bwMode="auto">
          <a:xfrm>
            <a:off x="3032760" y="2740828"/>
            <a:ext cx="2956561" cy="1438731"/>
          </a:xfrm>
          <a:prstGeom prst="rect">
            <a:avLst/>
          </a:prstGeom>
          <a:noFill/>
          <a:extLst>
            <a:ext uri="{909E8E84-426E-40DD-AFC4-6F175D3DCCD1}">
              <a14:hiddenFill xmlns:a14="http://schemas.microsoft.com/office/drawing/2010/main">
                <a:solidFill>
                  <a:srgbClr val="FFFFFF"/>
                </a:solidFill>
              </a14:hiddenFill>
            </a:ext>
          </a:extLst>
        </p:spPr>
      </p:pic>
      <p:sp>
        <p:nvSpPr>
          <p:cNvPr id="4" name="Stačiakampis 3"/>
          <p:cNvSpPr/>
          <p:nvPr/>
        </p:nvSpPr>
        <p:spPr>
          <a:xfrm>
            <a:off x="1325880" y="2987040"/>
            <a:ext cx="1524000" cy="92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t>Gazuotiems gėrimams</a:t>
            </a:r>
            <a:endParaRPr lang="en-US" dirty="0"/>
          </a:p>
        </p:txBody>
      </p:sp>
      <p:sp>
        <p:nvSpPr>
          <p:cNvPr id="10" name="Stačiakampis 9"/>
          <p:cNvSpPr/>
          <p:nvPr/>
        </p:nvSpPr>
        <p:spPr>
          <a:xfrm>
            <a:off x="4259581" y="3010614"/>
            <a:ext cx="1524000" cy="92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t>Auginant augalus šiltnamyje</a:t>
            </a:r>
            <a:endParaRPr lang="en-US" dirty="0"/>
          </a:p>
        </p:txBody>
      </p:sp>
      <p:sp>
        <p:nvSpPr>
          <p:cNvPr id="11" name="Stačiakampis 10"/>
          <p:cNvSpPr/>
          <p:nvPr/>
        </p:nvSpPr>
        <p:spPr>
          <a:xfrm>
            <a:off x="7282772" y="2987040"/>
            <a:ext cx="1524000" cy="92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t>Sausam ledui</a:t>
            </a:r>
            <a:endParaRPr lang="en-US" dirty="0"/>
          </a:p>
        </p:txBody>
      </p:sp>
      <p:sp>
        <p:nvSpPr>
          <p:cNvPr id="12" name="Stačiakampis 11"/>
          <p:cNvSpPr/>
          <p:nvPr/>
        </p:nvSpPr>
        <p:spPr>
          <a:xfrm>
            <a:off x="1325880" y="4381500"/>
            <a:ext cx="1539240" cy="92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smtClean="0"/>
              <a:t>Gesintuvams</a:t>
            </a:r>
            <a:endParaRPr lang="en-US" sz="1600" dirty="0"/>
          </a:p>
        </p:txBody>
      </p:sp>
      <p:sp>
        <p:nvSpPr>
          <p:cNvPr id="14" name="Stačiakampis 13"/>
          <p:cNvSpPr/>
          <p:nvPr/>
        </p:nvSpPr>
        <p:spPr>
          <a:xfrm>
            <a:off x="7206571" y="4387089"/>
            <a:ext cx="1647870" cy="92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t>Medicinoje</a:t>
            </a:r>
            <a:endParaRPr lang="en-US" dirty="0"/>
          </a:p>
        </p:txBody>
      </p:sp>
      <p:pic>
        <p:nvPicPr>
          <p:cNvPr id="15" name="Picture 2" descr="Uses Of Carbon Dioxide (CO₂)"/>
          <p:cNvPicPr>
            <a:picLocks noChangeAspect="1" noChangeArrowheads="1"/>
          </p:cNvPicPr>
          <p:nvPr/>
        </p:nvPicPr>
        <p:blipFill rotWithShape="1">
          <a:blip r:embed="rId3">
            <a:extLst>
              <a:ext uri="{28A0092B-C50C-407E-A947-70E740481C1C}">
                <a14:useLocalDpi xmlns:a14="http://schemas.microsoft.com/office/drawing/2010/main" val="0"/>
              </a:ext>
            </a:extLst>
          </a:blip>
          <a:srcRect l="4505" t="65623" r="64240" b="8385"/>
          <a:stretch/>
        </p:blipFill>
        <p:spPr bwMode="auto">
          <a:xfrm>
            <a:off x="3032760" y="4144808"/>
            <a:ext cx="2956561" cy="143873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hortages of Carbon Dioxide Supply Due to the COVID-19 Pandemic"/>
          <p:cNvPicPr>
            <a:picLocks noChangeAspect="1" noChangeArrowheads="1"/>
          </p:cNvPicPr>
          <p:nvPr/>
        </p:nvPicPr>
        <p:blipFill rotWithShape="1">
          <a:blip r:embed="rId4">
            <a:extLst>
              <a:ext uri="{28A0092B-C50C-407E-A947-70E740481C1C}">
                <a14:useLocalDpi xmlns:a14="http://schemas.microsoft.com/office/drawing/2010/main" val="0"/>
              </a:ext>
            </a:extLst>
          </a:blip>
          <a:srcRect l="7791" t="3180" r="47543" b="23630"/>
          <a:stretch/>
        </p:blipFill>
        <p:spPr bwMode="auto">
          <a:xfrm>
            <a:off x="3151484" y="4341246"/>
            <a:ext cx="1113765" cy="11406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Stačiakampis 16"/>
          <p:cNvSpPr/>
          <p:nvPr/>
        </p:nvSpPr>
        <p:spPr>
          <a:xfrm>
            <a:off x="4282441" y="4414593"/>
            <a:ext cx="1524000" cy="92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500" dirty="0" smtClean="0"/>
              <a:t>Maisto konservavimui</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err="1"/>
              <a:t>Sąsajos</a:t>
            </a:r>
            <a:r>
              <a:rPr b="1" dirty="0"/>
              <a:t> </a:t>
            </a:r>
            <a:r>
              <a:rPr b="1" dirty="0" err="1"/>
              <a:t>su</a:t>
            </a:r>
            <a:r>
              <a:rPr b="1" dirty="0"/>
              <a:t> </a:t>
            </a:r>
            <a:r>
              <a:rPr b="1" dirty="0" err="1"/>
              <a:t>klimato</a:t>
            </a:r>
            <a:r>
              <a:rPr b="1" dirty="0"/>
              <a:t> </a:t>
            </a:r>
            <a:r>
              <a:rPr b="1" dirty="0" err="1"/>
              <a:t>kaita</a:t>
            </a:r>
            <a:endParaRPr b="1" dirty="0"/>
          </a:p>
        </p:txBody>
      </p:sp>
      <p:sp>
        <p:nvSpPr>
          <p:cNvPr id="3" name="Content Placeholder 2"/>
          <p:cNvSpPr>
            <a:spLocks noGrp="1"/>
          </p:cNvSpPr>
          <p:nvPr>
            <p:ph idx="1"/>
          </p:nvPr>
        </p:nvSpPr>
        <p:spPr/>
        <p:txBody>
          <a:bodyPr/>
          <a:lstStyle/>
          <a:p>
            <a:pPr marL="0" indent="0">
              <a:buNone/>
            </a:pPr>
            <a:r>
              <a:rPr dirty="0"/>
              <a:t>• </a:t>
            </a:r>
            <a:r>
              <a:rPr dirty="0" err="1"/>
              <a:t>Daugiau</a:t>
            </a:r>
            <a:r>
              <a:rPr dirty="0"/>
              <a:t> CO₂ – </a:t>
            </a:r>
            <a:r>
              <a:rPr dirty="0" err="1"/>
              <a:t>stipresnis</a:t>
            </a:r>
            <a:r>
              <a:rPr dirty="0"/>
              <a:t> </a:t>
            </a:r>
            <a:r>
              <a:rPr dirty="0" err="1"/>
              <a:t>šiltnamio</a:t>
            </a:r>
            <a:r>
              <a:rPr dirty="0"/>
              <a:t> </a:t>
            </a:r>
            <a:r>
              <a:rPr dirty="0" err="1"/>
              <a:t>efektas</a:t>
            </a:r>
            <a:r>
              <a:rPr dirty="0"/>
              <a:t>.</a:t>
            </a:r>
          </a:p>
          <a:p>
            <a:pPr marL="0" indent="0">
              <a:buNone/>
            </a:pPr>
            <a:r>
              <a:rPr dirty="0"/>
              <a:t>• </a:t>
            </a:r>
            <a:r>
              <a:rPr lang="lt-LT" dirty="0" smtClean="0"/>
              <a:t>Kaip galime sumažinti </a:t>
            </a:r>
            <a:r>
              <a:rPr dirty="0" smtClean="0"/>
              <a:t>CO</a:t>
            </a:r>
            <a:r>
              <a:rPr dirty="0"/>
              <a:t>₂ </a:t>
            </a:r>
            <a:r>
              <a:rPr lang="lt-LT" dirty="0" smtClean="0"/>
              <a:t>dujų išskyrimą į aplinką?</a:t>
            </a:r>
            <a:endParaRPr dirty="0" smtClean="0"/>
          </a:p>
          <a:p>
            <a:pPr marL="0" indent="0">
              <a:buNone/>
            </a:pPr>
            <a:r>
              <a:rPr dirty="0" smtClean="0"/>
              <a:t>• </a:t>
            </a:r>
            <a:r>
              <a:rPr lang="lt-LT" dirty="0" smtClean="0"/>
              <a:t>Ką galiu padaryti aš ir mano šeima?</a:t>
            </a:r>
          </a:p>
          <a:p>
            <a:pPr marL="0" indent="0">
              <a:buNone/>
            </a:pPr>
            <a:r>
              <a:rPr lang="lt-LT" dirty="0" smtClean="0"/>
              <a:t>	</a:t>
            </a:r>
            <a:r>
              <a:rPr dirty="0" err="1" smtClean="0"/>
              <a:t>Asmeniniai</a:t>
            </a:r>
            <a:r>
              <a:rPr dirty="0" smtClean="0"/>
              <a:t> </a:t>
            </a:r>
            <a:r>
              <a:rPr dirty="0" err="1" smtClean="0"/>
              <a:t>žingsniai</a:t>
            </a:r>
            <a:r>
              <a:rPr lang="lt-LT" dirty="0" smtClean="0"/>
              <a:t>:</a:t>
            </a:r>
          </a:p>
          <a:p>
            <a:pPr marL="0" indent="0">
              <a:buNone/>
            </a:pPr>
            <a:r>
              <a:rPr lang="lt-LT" dirty="0" smtClean="0"/>
              <a:t>	1.......</a:t>
            </a:r>
          </a:p>
          <a:p>
            <a:pPr marL="0" indent="0">
              <a:buNone/>
            </a:pPr>
            <a:r>
              <a:rPr lang="lt-LT" dirty="0"/>
              <a:t>	</a:t>
            </a:r>
            <a:r>
              <a:rPr lang="lt-LT" dirty="0" smtClean="0"/>
              <a:t>2......</a:t>
            </a:r>
          </a:p>
          <a:p>
            <a:pPr marL="0" indent="0">
              <a:buNone/>
            </a:pPr>
            <a:r>
              <a:rPr lang="lt-LT" dirty="0" smtClean="0"/>
              <a:t>	3......</a:t>
            </a:r>
          </a:p>
          <a:p>
            <a:pPr marL="457200" indent="-457200">
              <a:buFont typeface="+mj-lt"/>
              <a:buAutoNum type="arabicPeriod"/>
            </a:pPr>
            <a:endParaRPr lang="lt-LT" dirty="0"/>
          </a:p>
          <a:p>
            <a:pPr marL="457200" indent="-457200">
              <a:buFont typeface="+mj-lt"/>
              <a:buAutoNum type="arabicPeriod"/>
            </a:pPr>
            <a:endParaRPr lang="lt-LT" dirty="0" smtClean="0"/>
          </a:p>
          <a:p>
            <a:pPr marL="457200" indent="-457200">
              <a:buFont typeface="+mj-lt"/>
              <a:buAutoNum type="arabicPeriod"/>
            </a:pPr>
            <a:endParaRPr lang="lt-LT" dirty="0"/>
          </a:p>
          <a:p>
            <a:pPr marL="457200" indent="-457200">
              <a:buFont typeface="+mj-lt"/>
              <a:buAutoNum type="arabicPeriod"/>
            </a:pPr>
            <a:endParaRPr dirty="0"/>
          </a:p>
        </p:txBody>
      </p:sp>
    </p:spTree>
  </p:cSld>
  <p:clrMapOvr>
    <a:masterClrMapping/>
  </p:clrMapOvr>
</p:sld>
</file>

<file path=ppt/theme/theme1.xml><?xml version="1.0" encoding="utf-8"?>
<a:theme xmlns:a="http://schemas.openxmlformats.org/drawingml/2006/main" name="Garų pėdsakas">
  <a:themeElements>
    <a:clrScheme name="Garų pėdsakas">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Garų pėdsakas">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rų pėdsakas">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TM04033937[[fn=Garų pėdsakas]]</Template>
  <TotalTime>287</TotalTime>
  <Words>401</Words>
  <Application>Microsoft Office PowerPoint</Application>
  <PresentationFormat>Demonstracija ekrane (4:3)</PresentationFormat>
  <Paragraphs>63</Paragraphs>
  <Slides>8</Slides>
  <Notes>8</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8</vt:i4>
      </vt:variant>
    </vt:vector>
  </HeadingPairs>
  <TitlesOfParts>
    <vt:vector size="12" baseType="lpstr">
      <vt:lpstr>Arial</vt:lpstr>
      <vt:lpstr>Calibri</vt:lpstr>
      <vt:lpstr>Century Gothic</vt:lpstr>
      <vt:lpstr>Garų pėdsakas</vt:lpstr>
      <vt:lpstr>CO₂ eksperimentas ir klimato kaita</vt:lpstr>
      <vt:lpstr>CO₂ savybės ir šaltiniai</vt:lpstr>
      <vt:lpstr>CO₂ ir klimato kaita</vt:lpstr>
      <vt:lpstr>Laboratorinis eksperimentas</vt:lpstr>
      <vt:lpstr>CO₂ atpažinimas</vt:lpstr>
      <vt:lpstr>Eksperimento rezultatai</vt:lpstr>
      <vt:lpstr> klausimai</vt:lpstr>
      <vt:lpstr>Sąsajos su klimato kaita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CO₂ eksperimentas ir klimato kaita</dc:title>
  <dc:subject/>
  <dc:creator>User</dc:creator>
  <cp:keywords/>
  <dc:description>generated using python-pptx</dc:description>
  <cp:lastModifiedBy>Diana Grušauskaitė</cp:lastModifiedBy>
  <cp:revision>12</cp:revision>
  <dcterms:created xsi:type="dcterms:W3CDTF">2013-01-27T09:14:16Z</dcterms:created>
  <dcterms:modified xsi:type="dcterms:W3CDTF">2025-05-31T14:18:26Z</dcterms:modified>
  <cp:category/>
</cp:coreProperties>
</file>