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355" autoAdjust="0"/>
  </p:normalViewPr>
  <p:slideViewPr>
    <p:cSldViewPr snapToGrid="0" snapToObjects="1">
      <p:cViewPr varScale="1">
        <p:scale>
          <a:sx n="41" d="100"/>
          <a:sy n="41" d="100"/>
        </p:scale>
        <p:origin x="20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286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Įžanga</a:t>
            </a:r>
            <a:r>
              <a:rPr dirty="0"/>
              <a:t> į </a:t>
            </a:r>
            <a:r>
              <a:rPr dirty="0" err="1"/>
              <a:t>problemą</a:t>
            </a:r>
            <a:r>
              <a:rPr dirty="0"/>
              <a:t>: CO₂ </a:t>
            </a:r>
            <a:r>
              <a:rPr dirty="0" err="1"/>
              <a:t>lygio</a:t>
            </a:r>
            <a:r>
              <a:rPr dirty="0"/>
              <a:t> </a:t>
            </a:r>
            <a:r>
              <a:rPr dirty="0" err="1"/>
              <a:t>klasėje</a:t>
            </a:r>
            <a:r>
              <a:rPr dirty="0"/>
              <a:t> </a:t>
            </a:r>
            <a:r>
              <a:rPr dirty="0" err="1"/>
              <a:t>stebėjimo</a:t>
            </a:r>
            <a:r>
              <a:rPr dirty="0"/>
              <a:t> </a:t>
            </a:r>
            <a:r>
              <a:rPr dirty="0" err="1"/>
              <a:t>iššūkis</a:t>
            </a:r>
            <a:r>
              <a:rPr dirty="0" smtClean="0"/>
              <a:t>.</a:t>
            </a:r>
            <a:r>
              <a:rPr lang="lt-LT" dirty="0" smtClean="0"/>
              <a:t> Pradedama pateikiant realią problemą: </a:t>
            </a:r>
            <a:r>
              <a:rPr lang="lt-LT" i="1" dirty="0" smtClean="0"/>
              <a:t>„Kaip sužinoti, ar klasėje gaivus oras?“</a:t>
            </a:r>
            <a:r>
              <a:rPr lang="lt-LT" dirty="0" smtClean="0"/>
              <a:t> Paaiškinama, kad uždarose klasėse per pamokas gali padidėti CO₂ koncentracija dėl mokinių kvėpavimo. </a:t>
            </a:r>
            <a:r>
              <a:rPr lang="lt-LT" b="1" dirty="0" smtClean="0"/>
              <a:t>Didelis CO₂ kiekis patalpoje sukelia mieguistumą, blogina dėmesį</a:t>
            </a:r>
            <a:r>
              <a:rPr lang="lt-LT" dirty="0" smtClean="0"/>
              <a:t>, todėl svarbu vėdinti. Paminimi sveikatos standartai: pvz., siekiama &lt; 800 </a:t>
            </a:r>
            <a:r>
              <a:rPr lang="lt-LT" dirty="0" err="1" smtClean="0"/>
              <a:t>ppm</a:t>
            </a:r>
            <a:r>
              <a:rPr lang="lt-LT" dirty="0" smtClean="0"/>
              <a:t> CO₂, virš 1000 </a:t>
            </a:r>
            <a:r>
              <a:rPr lang="lt-LT" dirty="0" err="1" smtClean="0"/>
              <a:t>ppm</a:t>
            </a:r>
            <a:r>
              <a:rPr lang="lt-LT" dirty="0" smtClean="0"/>
              <a:t> jau laikoma prastu oru. Iškeliama idėja: </a:t>
            </a:r>
            <a:r>
              <a:rPr lang="lt-LT" i="1" dirty="0" smtClean="0"/>
              <a:t>„Ar galime pasitelkti robotus, kad </a:t>
            </a:r>
            <a:r>
              <a:rPr lang="lt-LT" b="1" i="1" dirty="0" smtClean="0"/>
              <a:t>išmatuotume CO₂ kiekį klasėje</a:t>
            </a:r>
            <a:r>
              <a:rPr lang="lt-LT" i="1" dirty="0" smtClean="0"/>
              <a:t> ir įspėtume, kada laikas vėdinti?“</a:t>
            </a:r>
            <a:r>
              <a:rPr lang="lt-LT" i="0" dirty="0" smtClean="0"/>
              <a:t>.</a:t>
            </a:r>
            <a:r>
              <a:rPr lang="lt-LT" i="0" baseline="0" dirty="0" smtClean="0"/>
              <a:t> </a:t>
            </a:r>
            <a:r>
              <a:rPr lang="lt-LT" dirty="0" smtClean="0"/>
              <a:t>Galite paklausti, ar kas nors pastebėjo, kad tvankioje klasėje darosi sunkiau galvoti. 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Pateikite</a:t>
            </a:r>
            <a:r>
              <a:rPr dirty="0"/>
              <a:t> </a:t>
            </a:r>
            <a:r>
              <a:rPr dirty="0" err="1"/>
              <a:t>mokiniams</a:t>
            </a:r>
            <a:r>
              <a:rPr dirty="0"/>
              <a:t> </a:t>
            </a:r>
            <a:r>
              <a:rPr dirty="0" err="1"/>
              <a:t>realų</a:t>
            </a:r>
            <a:r>
              <a:rPr dirty="0"/>
              <a:t> </a:t>
            </a:r>
            <a:r>
              <a:rPr dirty="0" err="1"/>
              <a:t>pavyzdį</a:t>
            </a:r>
            <a:r>
              <a:rPr dirty="0"/>
              <a:t>, </a:t>
            </a:r>
            <a:r>
              <a:rPr dirty="0" err="1"/>
              <a:t>kodėl</a:t>
            </a:r>
            <a:r>
              <a:rPr dirty="0"/>
              <a:t> </a:t>
            </a:r>
            <a:r>
              <a:rPr dirty="0" err="1"/>
              <a:t>svarbu</a:t>
            </a:r>
            <a:r>
              <a:rPr dirty="0"/>
              <a:t> </a:t>
            </a:r>
            <a:r>
              <a:rPr dirty="0" err="1"/>
              <a:t>vėdinti</a:t>
            </a:r>
            <a:r>
              <a:rPr dirty="0"/>
              <a:t> </a:t>
            </a:r>
            <a:r>
              <a:rPr dirty="0" err="1"/>
              <a:t>patalpas</a:t>
            </a:r>
            <a:r>
              <a:rPr dirty="0" smtClean="0"/>
              <a:t>.</a:t>
            </a:r>
            <a:r>
              <a:rPr lang="lt-LT" dirty="0" smtClean="0"/>
              <a:t> 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Skatinkite</a:t>
            </a:r>
            <a:r>
              <a:rPr dirty="0"/>
              <a:t> </a:t>
            </a:r>
            <a:r>
              <a:rPr dirty="0" err="1"/>
              <a:t>mokinius</a:t>
            </a:r>
            <a:r>
              <a:rPr dirty="0"/>
              <a:t> </a:t>
            </a:r>
            <a:r>
              <a:rPr dirty="0" err="1"/>
              <a:t>mąstyti</a:t>
            </a:r>
            <a:r>
              <a:rPr dirty="0"/>
              <a:t>, </a:t>
            </a:r>
            <a:r>
              <a:rPr dirty="0" err="1"/>
              <a:t>kaip</a:t>
            </a:r>
            <a:r>
              <a:rPr dirty="0"/>
              <a:t> </a:t>
            </a:r>
            <a:r>
              <a:rPr dirty="0" err="1"/>
              <a:t>jutiklis</a:t>
            </a:r>
            <a:r>
              <a:rPr dirty="0"/>
              <a:t> </a:t>
            </a:r>
            <a:r>
              <a:rPr dirty="0" err="1"/>
              <a:t>gali</a:t>
            </a:r>
            <a:r>
              <a:rPr dirty="0"/>
              <a:t> </a:t>
            </a:r>
            <a:r>
              <a:rPr dirty="0" err="1"/>
              <a:t>atpažinti</a:t>
            </a:r>
            <a:r>
              <a:rPr dirty="0"/>
              <a:t> „</a:t>
            </a:r>
            <a:r>
              <a:rPr dirty="0" err="1"/>
              <a:t>pavojų</a:t>
            </a:r>
            <a:r>
              <a:rPr dirty="0" smtClean="0"/>
              <a:t>“.</a:t>
            </a:r>
            <a:r>
              <a:rPr lang="lt-LT" dirty="0" smtClean="0"/>
              <a:t> Supažindinkite</a:t>
            </a:r>
            <a:r>
              <a:rPr lang="lt-LT" baseline="0" dirty="0" smtClean="0"/>
              <a:t> </a:t>
            </a:r>
            <a:r>
              <a:rPr lang="lt-LT" dirty="0" smtClean="0"/>
              <a:t>mokinius su užduotimi – </a:t>
            </a:r>
            <a:r>
              <a:rPr lang="lt-LT" b="1" dirty="0" smtClean="0"/>
              <a:t>sukurti prototipą</a:t>
            </a:r>
            <a:r>
              <a:rPr lang="lt-LT" dirty="0" smtClean="0"/>
              <a:t> iš </a:t>
            </a:r>
            <a:r>
              <a:rPr lang="lt-LT" i="1" dirty="0" smtClean="0"/>
              <a:t>VEX IQ</a:t>
            </a:r>
            <a:r>
              <a:rPr lang="lt-LT" dirty="0" smtClean="0"/>
              <a:t> </a:t>
            </a:r>
            <a:r>
              <a:rPr lang="lt-LT" dirty="0" err="1" smtClean="0"/>
              <a:t>robotikos</a:t>
            </a:r>
            <a:r>
              <a:rPr lang="lt-LT" dirty="0" smtClean="0"/>
              <a:t> rinkinio, kuris padėtų stebėti CO₂ lygį klasėje. Iškeliami diskusiniai klausimai planavimui: </a:t>
            </a:r>
            <a:r>
              <a:rPr lang="lt-LT" i="1" dirty="0" smtClean="0"/>
              <a:t>Kokios dalys ar jutikliai galėtų „jausti“ CO₂?</a:t>
            </a:r>
            <a:r>
              <a:rPr lang="lt-LT" dirty="0" smtClean="0"/>
              <a:t> (Mokiniai gali suprasti, kad tiesioginio CO₂ jutiklio rinkinyje </a:t>
            </a:r>
            <a:r>
              <a:rPr lang="lt-LT" b="1" dirty="0" smtClean="0"/>
              <a:t>nėra</a:t>
            </a:r>
            <a:r>
              <a:rPr lang="lt-LT" dirty="0" smtClean="0"/>
              <a:t> – tai iššūkis kūrybiškumui.) Tuomet pasiūloma idėja: </a:t>
            </a:r>
            <a:r>
              <a:rPr lang="lt-LT" b="1" dirty="0" smtClean="0"/>
              <a:t>imituoti CO₂ jutiklį</a:t>
            </a:r>
            <a:r>
              <a:rPr lang="lt-LT" dirty="0" smtClean="0"/>
              <a:t> pasitelkiant turimus jutiklius – pvz., </a:t>
            </a:r>
            <a:r>
              <a:rPr lang="lt-LT" b="1" dirty="0" smtClean="0"/>
              <a:t>spalvos/šviesos jutiklį</a:t>
            </a:r>
            <a:r>
              <a:rPr lang="lt-LT" dirty="0" smtClean="0"/>
              <a:t>. Paaiškinkite, kad VEX IQ spalvų jutiklis gali aptikti spalvas ir šviesumo lygį, tad galime sukurti spalvinį kodą oro kokybei: </a:t>
            </a:r>
            <a:r>
              <a:rPr lang="lt-LT" i="1" dirty="0" smtClean="0"/>
              <a:t>žalia spalva</a:t>
            </a:r>
            <a:r>
              <a:rPr lang="lt-LT" dirty="0" smtClean="0"/>
              <a:t> reiškia gerą orą (žemas CO₂), </a:t>
            </a:r>
            <a:r>
              <a:rPr lang="lt-LT" i="1" dirty="0" smtClean="0"/>
              <a:t>raudona</a:t>
            </a:r>
            <a:r>
              <a:rPr lang="lt-LT" dirty="0" smtClean="0"/>
              <a:t> – prastą (didelis CO₂). Robotukas galėtų </a:t>
            </a:r>
            <a:r>
              <a:rPr lang="lt-LT" b="1" dirty="0" smtClean="0"/>
              <a:t>„užuosti“ spalvą</a:t>
            </a:r>
            <a:r>
              <a:rPr lang="lt-LT" dirty="0" smtClean="0"/>
              <a:t> ir taip spręsti apie CO₂ lygį. (Mokytojui: Leiskite mokiniams patiems sugalvoti idėjų – gal kas nors pasiūlys matuoti temperatūrą ar drėgmę kaip netiesioginį rodiklį, arba naudoti laikmatį kaip CO₂ didėjimo imitaciją. Skatinkite kūrybiškumą.)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Priminkite</a:t>
            </a:r>
            <a:r>
              <a:rPr dirty="0"/>
              <a:t> </a:t>
            </a:r>
            <a:r>
              <a:rPr dirty="0" err="1"/>
              <a:t>mokiniams</a:t>
            </a:r>
            <a:r>
              <a:rPr dirty="0"/>
              <a:t>, </a:t>
            </a:r>
            <a:r>
              <a:rPr dirty="0" err="1"/>
              <a:t>kokius</a:t>
            </a:r>
            <a:r>
              <a:rPr dirty="0"/>
              <a:t> </a:t>
            </a:r>
            <a:r>
              <a:rPr dirty="0" err="1"/>
              <a:t>komponentus</a:t>
            </a:r>
            <a:r>
              <a:rPr dirty="0"/>
              <a:t> </a:t>
            </a:r>
            <a:r>
              <a:rPr dirty="0" err="1"/>
              <a:t>jie</a:t>
            </a:r>
            <a:r>
              <a:rPr dirty="0"/>
              <a:t> </a:t>
            </a:r>
            <a:r>
              <a:rPr dirty="0" err="1"/>
              <a:t>turi</a:t>
            </a:r>
            <a:r>
              <a:rPr dirty="0"/>
              <a:t> </a:t>
            </a:r>
            <a:r>
              <a:rPr dirty="0" err="1"/>
              <a:t>rinkinyje</a:t>
            </a:r>
            <a:r>
              <a:rPr dirty="0" smtClean="0"/>
              <a:t>.</a:t>
            </a:r>
            <a:r>
              <a:rPr lang="lt-LT" dirty="0" smtClean="0"/>
              <a:t> Trumpai pristatomas </a:t>
            </a:r>
            <a:r>
              <a:rPr lang="lt-LT" i="1" dirty="0" smtClean="0"/>
              <a:t>VEX IQ</a:t>
            </a:r>
            <a:r>
              <a:rPr lang="lt-LT" dirty="0" smtClean="0"/>
              <a:t> rinkinys: </a:t>
            </a:r>
            <a:r>
              <a:rPr lang="lt-LT" b="1" dirty="0" smtClean="0"/>
              <a:t>modulinis robotas</a:t>
            </a:r>
            <a:r>
              <a:rPr lang="lt-LT" dirty="0" smtClean="0"/>
              <a:t> iš plastikinių detalių, kurį mokiniai jau pažįsta. Priminkite, kokius jutiklius turime: spalvų jutiklis, atstumo jutiklis, liesti/keitiklis ir t.t. Pabrėžkite, kad </a:t>
            </a:r>
            <a:r>
              <a:rPr lang="lt-LT" b="1" dirty="0" smtClean="0"/>
              <a:t>spalvų jutiklis</a:t>
            </a:r>
            <a:r>
              <a:rPr lang="lt-LT" dirty="0" smtClean="0"/>
              <a:t> bus mūsų „CO₂ detektorius“. Jis veikia skleidžiant ir priimant šviesą – gali nustatyti objekto spalvą, ryškumą, net atstumą iki jo.</a:t>
            </a:r>
            <a:r>
              <a:rPr lang="lt-LT" b="1" baseline="0" dirty="0" smtClean="0"/>
              <a:t> </a:t>
            </a:r>
            <a:r>
              <a:rPr lang="lt-LT" dirty="0" smtClean="0"/>
              <a:t>Paaiškinkite planą: pvz., pastatysime robotuką klasės priekyje; jis nukreips spalvų jutiklį į </a:t>
            </a:r>
            <a:r>
              <a:rPr lang="lt-LT" b="1" dirty="0" smtClean="0"/>
              <a:t>indikatorių</a:t>
            </a:r>
            <a:r>
              <a:rPr lang="lt-LT" dirty="0" smtClean="0"/>
              <a:t> (pvz., popieriaus lapą, kuris mokytojui panorėjus gali būti žalios, geltonos ar raudonos spalvos). Mokytojas ar pats robotas (jei pažangiau suprogramuosite) keis spalvą priklausomai nuo pamokos eigos (imituojant CO₂ kilimą). Robotukas, „matydamas“ raudoną spalvą, </a:t>
            </a:r>
            <a:r>
              <a:rPr lang="lt-LT" b="1" dirty="0" smtClean="0"/>
              <a:t>skelbs pavojaus signalą</a:t>
            </a:r>
            <a:r>
              <a:rPr lang="lt-LT" dirty="0" smtClean="0"/>
              <a:t> – pvz., įjungs signalą, pranešantį, kad laikas vėdinti. 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Skatinkite</a:t>
            </a:r>
            <a:r>
              <a:rPr dirty="0"/>
              <a:t> </a:t>
            </a:r>
            <a:r>
              <a:rPr dirty="0" err="1"/>
              <a:t>laikytis</a:t>
            </a:r>
            <a:r>
              <a:rPr dirty="0"/>
              <a:t> </a:t>
            </a:r>
            <a:r>
              <a:rPr dirty="0" err="1"/>
              <a:t>inžinerinio</a:t>
            </a:r>
            <a:r>
              <a:rPr dirty="0"/>
              <a:t> </a:t>
            </a:r>
            <a:r>
              <a:rPr dirty="0" err="1"/>
              <a:t>projektavimo</a:t>
            </a:r>
            <a:r>
              <a:rPr dirty="0"/>
              <a:t> </a:t>
            </a:r>
            <a:r>
              <a:rPr dirty="0" err="1"/>
              <a:t>eigos</a:t>
            </a:r>
            <a:r>
              <a:rPr dirty="0" smtClean="0"/>
              <a:t>.</a:t>
            </a:r>
            <a:r>
              <a:rPr lang="lt-LT" dirty="0" smtClean="0"/>
              <a:t> Pateikiamas </a:t>
            </a:r>
            <a:r>
              <a:rPr lang="lt-LT" b="1" dirty="0" smtClean="0"/>
              <a:t>kūrybinio inžinerinio proceso</a:t>
            </a:r>
            <a:r>
              <a:rPr lang="lt-LT" dirty="0" smtClean="0"/>
              <a:t> planas keturiais etapais: </a:t>
            </a:r>
            <a:r>
              <a:rPr lang="lt-LT" b="1" dirty="0" smtClean="0"/>
              <a:t>Idėja → Prototipas → Testavimas → Pristatymas</a:t>
            </a:r>
            <a:r>
              <a:rPr lang="lt-LT" dirty="0" smtClean="0"/>
              <a:t>. Kiekvienas etapas trumpai paaiškinamas:</a:t>
            </a:r>
          </a:p>
          <a:p>
            <a:r>
              <a:rPr lang="lt-LT" b="1" dirty="0" smtClean="0"/>
              <a:t>Idėja:</a:t>
            </a:r>
            <a:r>
              <a:rPr lang="lt-LT" dirty="0" smtClean="0"/>
              <a:t> Išsiaiškinti problemą (prastas oras klasėje), aptarti kriterijus (robotas turėtų duoti signalą, būti saugus, lengvai valdomas). Mokiniai galvoja</a:t>
            </a:r>
            <a:r>
              <a:rPr lang="lt-LT" baseline="0" dirty="0" smtClean="0"/>
              <a:t> idėjas, </a:t>
            </a:r>
            <a:r>
              <a:rPr lang="lt-LT" dirty="0" smtClean="0"/>
              <a:t>sprendimus – pvz., </a:t>
            </a:r>
            <a:r>
              <a:rPr lang="lt-LT" i="1" dirty="0" smtClean="0"/>
              <a:t>„robotas-</a:t>
            </a:r>
            <a:r>
              <a:rPr lang="lt-LT" i="1" dirty="0" err="1" smtClean="0"/>
              <a:t>galimetras</a:t>
            </a:r>
            <a:r>
              <a:rPr lang="lt-LT" i="1" dirty="0" smtClean="0"/>
              <a:t>“</a:t>
            </a:r>
            <a:r>
              <a:rPr lang="lt-LT" dirty="0" smtClean="0"/>
              <a:t> CO₂ lygiui.</a:t>
            </a:r>
          </a:p>
          <a:p>
            <a:r>
              <a:rPr lang="lt-LT" b="1" dirty="0" smtClean="0"/>
              <a:t>Prototipas:</a:t>
            </a:r>
            <a:r>
              <a:rPr lang="lt-LT" dirty="0" smtClean="0"/>
              <a:t> Konstrukcija iš VEX IQ detalių. Pvz., </a:t>
            </a:r>
            <a:r>
              <a:rPr lang="lt-LT" i="1" dirty="0" smtClean="0"/>
              <a:t>„bazinis robotukas“</a:t>
            </a:r>
            <a:r>
              <a:rPr lang="lt-LT" dirty="0" smtClean="0"/>
              <a:t> su važiuokle, kad galėtų judėti, </a:t>
            </a:r>
            <a:r>
              <a:rPr lang="lt-LT" b="1" dirty="0" smtClean="0"/>
              <a:t>spalvų jutikliu</a:t>
            </a:r>
            <a:r>
              <a:rPr lang="lt-LT" dirty="0" smtClean="0"/>
              <a:t> priekyje (tarsi „nosis“), galbūt su laikikliu vėliavėlei ar ekranu rodymui. Suprogramuoti smegenis („</a:t>
            </a:r>
            <a:r>
              <a:rPr lang="lt-LT" dirty="0" err="1" smtClean="0"/>
              <a:t>Brain</a:t>
            </a:r>
            <a:r>
              <a:rPr lang="lt-LT" dirty="0" smtClean="0"/>
              <a:t>“), kad rodytų ekrane CO₂ lygio indikaciją arba skleistų garsinį signalą. </a:t>
            </a:r>
            <a:r>
              <a:rPr lang="lt-LT" i="1" dirty="0" smtClean="0"/>
              <a:t>(Pastaba: Kadangi realaus CO₂ sensoriaus nėra, programoje numatykite, kad tam tikra sąlyga imituos CO₂ ribą – pvz., paspaustas mygtukas B reiškia „CO₂ aukštas“.)</a:t>
            </a:r>
            <a:endParaRPr lang="lt-LT" dirty="0" smtClean="0"/>
          </a:p>
          <a:p>
            <a:r>
              <a:rPr lang="lt-LT" b="1" dirty="0" smtClean="0"/>
              <a:t>Testavimas:</a:t>
            </a:r>
            <a:r>
              <a:rPr lang="lt-LT" dirty="0" smtClean="0"/>
              <a:t> Išbandyti prototipą klasėje. Pvz., </a:t>
            </a:r>
            <a:r>
              <a:rPr lang="lt-LT" b="1" dirty="0" smtClean="0"/>
              <a:t>scenarijus</a:t>
            </a:r>
            <a:r>
              <a:rPr lang="lt-LT" dirty="0" smtClean="0"/>
              <a:t> – pamokos pradžioje rodoma žalia spalva (robotas turėtų nereaguoti aliarmu), po kurio laiko perjungiama į geltoną (vidutinis lygis – robotas gali, pvz., parodyti „:)“ veiduką ekrane, kad viskas gerai, bet artėja riba), galiausiai rodoma raudona (didelis CO₂ – robotas turi „suskambėti“ ar pradėti mirksėti). Mokiniai stebi, ar robotas tinkamai reaguoja. Jei ne – aptaria, ką perdaryti (gal reikia sukalibruoti jutiklį, kad geriau atskirtų spalvas, arba pakeisti signalo slenkstį). Skatinkite mokinius taikyti </a:t>
            </a:r>
            <a:r>
              <a:rPr lang="lt-LT" b="1" dirty="0" smtClean="0"/>
              <a:t>bandymų ir klaidų metodą</a:t>
            </a:r>
            <a:r>
              <a:rPr lang="lt-LT" dirty="0" smtClean="0"/>
              <a:t> – tai natūrali inžinerinio darbo dalis. Jie gali pastebėti, kad natūrali klasės šviesa trukdo jutikliui – tuomet spręs, kaip užstoti pašalinę šviesą.</a:t>
            </a:r>
          </a:p>
          <a:p>
            <a:r>
              <a:rPr lang="lt-LT" b="1" dirty="0" smtClean="0"/>
              <a:t>Pristatymas:</a:t>
            </a:r>
            <a:r>
              <a:rPr lang="lt-LT" dirty="0" smtClean="0"/>
              <a:t> Kai prototipas veikia, mokiniai paruoš </a:t>
            </a:r>
            <a:r>
              <a:rPr lang="lt-LT" b="1" dirty="0" smtClean="0"/>
              <a:t>trumpą pristatymą</a:t>
            </a:r>
            <a:r>
              <a:rPr lang="lt-LT" dirty="0" smtClean="0"/>
              <a:t>: paaiškina problemą, parodo, kaip jų robotas ją sprendžia, pademonstruoja veikimą. Galima suorganizuoti demonstraciją kitai klasei ar mokyklos administracijai – tai ugdys jų pasitikėjimą.  Siūlykite mokiniams naudoti skaidres pristatant savo robotą, kad lavintų ne tik techninius, bet ir komunikacijos įgūdžius.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lt-LT" dirty="0" smtClean="0"/>
              <a:t>Šioje skaidrėje pateikiamas trumpas </a:t>
            </a:r>
            <a:r>
              <a:rPr lang="lt-LT" dirty="0" err="1" smtClean="0"/>
              <a:t>video</a:t>
            </a:r>
            <a:r>
              <a:rPr lang="lt-LT" dirty="0" smtClean="0"/>
              <a:t>. Gyvas vaizdas padės geriau suprasti, kaip robotas reaguoja į spalvas ar šviesos pokyčius. </a:t>
            </a:r>
            <a:r>
              <a:rPr lang="lt-LT" dirty="0" err="1" smtClean="0"/>
              <a:t>Video</a:t>
            </a:r>
            <a:r>
              <a:rPr lang="lt-LT" dirty="0" smtClean="0"/>
              <a:t> yra anglų kalba,</a:t>
            </a:r>
            <a:r>
              <a:rPr lang="lt-LT" baseline="0" dirty="0" smtClean="0"/>
              <a:t> tačiau vaikams turėtų būti suprantama, nes kalba lėtai ir aiškiai.</a:t>
            </a: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1594985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err="1"/>
              <a:t>Skatinkite</a:t>
            </a:r>
            <a:r>
              <a:rPr dirty="0"/>
              <a:t> </a:t>
            </a:r>
            <a:r>
              <a:rPr dirty="0" err="1"/>
              <a:t>mokinius</a:t>
            </a:r>
            <a:r>
              <a:rPr dirty="0"/>
              <a:t> </a:t>
            </a:r>
            <a:r>
              <a:rPr dirty="0" err="1"/>
              <a:t>dokumentuoti</a:t>
            </a:r>
            <a:r>
              <a:rPr dirty="0"/>
              <a:t>, </a:t>
            </a:r>
            <a:r>
              <a:rPr dirty="0" err="1"/>
              <a:t>ką</a:t>
            </a:r>
            <a:r>
              <a:rPr dirty="0"/>
              <a:t> </a:t>
            </a:r>
            <a:r>
              <a:rPr dirty="0" err="1"/>
              <a:t>keičia</a:t>
            </a:r>
            <a:r>
              <a:rPr dirty="0"/>
              <a:t> </a:t>
            </a:r>
            <a:r>
              <a:rPr dirty="0" err="1"/>
              <a:t>ir</a:t>
            </a:r>
            <a:r>
              <a:rPr dirty="0"/>
              <a:t> </a:t>
            </a:r>
            <a:r>
              <a:rPr dirty="0" err="1"/>
              <a:t>kodėl</a:t>
            </a:r>
            <a:r>
              <a:rPr dirty="0" smtClean="0"/>
              <a:t>.</a:t>
            </a:r>
            <a:r>
              <a:rPr lang="lt-LT" dirty="0" smtClean="0"/>
              <a:t> Šioje skaidrėje pateikiamos iliustracijos ar trumpas </a:t>
            </a:r>
            <a:r>
              <a:rPr lang="lt-LT" dirty="0" err="1" smtClean="0"/>
              <a:t>video</a:t>
            </a:r>
            <a:r>
              <a:rPr lang="lt-LT" dirty="0" smtClean="0"/>
              <a:t>. Galima parodyti </a:t>
            </a:r>
            <a:r>
              <a:rPr lang="lt-LT" b="1" dirty="0" smtClean="0"/>
              <a:t>oficialias VEX IQ nuotraukas</a:t>
            </a:r>
            <a:r>
              <a:rPr lang="lt-LT" dirty="0" smtClean="0"/>
              <a:t>: pvz., </a:t>
            </a:r>
            <a:r>
              <a:rPr lang="lt-LT" i="1" dirty="0" smtClean="0"/>
              <a:t>education.vex.com</a:t>
            </a:r>
            <a:r>
              <a:rPr lang="lt-LT" dirty="0" smtClean="0"/>
              <a:t> esantį pavyzdinio IQ roboto paveikslą arba nuotrauką iš klasės, kur mokiniai konstruoja robotą. Taip pat rekomenduojama įterpti </a:t>
            </a:r>
            <a:r>
              <a:rPr lang="lt-LT" b="1" dirty="0" smtClean="0"/>
              <a:t>trumpą vaizdo įrašą</a:t>
            </a:r>
            <a:r>
              <a:rPr lang="lt-LT" dirty="0" smtClean="0"/>
              <a:t> (jei yra galimybė) – pavyzdžiui, VEX oficialiame </a:t>
            </a:r>
            <a:r>
              <a:rPr lang="lt-LT" b="1" dirty="0" err="1" smtClean="0"/>
              <a:t>YouTube</a:t>
            </a:r>
            <a:r>
              <a:rPr lang="lt-LT" dirty="0" smtClean="0"/>
              <a:t> kanale surasti filmuką apie tai, kaip veikia spalvų jutiklis arba kaip mokiniai kuria projektus su VEX IQ. Gyvas vaizdas padės geriau suprasti, kaip robotas reaguoja į spalvas ar šviesos pokyčius. </a:t>
            </a:r>
            <a:r>
              <a:rPr lang="lt-LT" i="1" dirty="0" smtClean="0"/>
              <a:t>(Jei </a:t>
            </a:r>
            <a:r>
              <a:rPr lang="lt-LT" i="1" dirty="0" err="1" smtClean="0"/>
              <a:t>video</a:t>
            </a:r>
            <a:r>
              <a:rPr lang="lt-LT" i="1" dirty="0" smtClean="0"/>
              <a:t> nerandamas, mokytojas gali pats nufilmuoti mokinių bandymus ir parodyti per projektorių.)</a:t>
            </a:r>
            <a:r>
              <a:rPr lang="lt-LT" dirty="0" smtClean="0"/>
              <a:t> (Mokytojui: Pasirūpinkite, kad vaizdinė medžiaga būtų aiški ir ne per ilga – 1–2 minučių demonstracija pilnai pakanka, kad išlaikytumėte mokinių dėmesį.)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Padėkite</a:t>
            </a:r>
            <a:r>
              <a:rPr dirty="0"/>
              <a:t> </a:t>
            </a:r>
            <a:r>
              <a:rPr dirty="0" err="1"/>
              <a:t>pasiruošti</a:t>
            </a:r>
            <a:r>
              <a:rPr dirty="0"/>
              <a:t> </a:t>
            </a:r>
            <a:r>
              <a:rPr dirty="0" err="1"/>
              <a:t>pristatymui</a:t>
            </a:r>
            <a:r>
              <a:rPr dirty="0"/>
              <a:t>: </a:t>
            </a:r>
            <a:r>
              <a:rPr dirty="0" err="1"/>
              <a:t>ką</a:t>
            </a:r>
            <a:r>
              <a:rPr dirty="0"/>
              <a:t> </a:t>
            </a:r>
            <a:r>
              <a:rPr dirty="0" err="1"/>
              <a:t>parodys</a:t>
            </a:r>
            <a:r>
              <a:rPr dirty="0"/>
              <a:t>, </a:t>
            </a:r>
            <a:r>
              <a:rPr dirty="0" err="1"/>
              <a:t>ką</a:t>
            </a:r>
            <a:r>
              <a:rPr dirty="0"/>
              <a:t> </a:t>
            </a:r>
            <a:r>
              <a:rPr dirty="0" err="1"/>
              <a:t>paaiškins</a:t>
            </a:r>
            <a:r>
              <a:rPr dirty="0" smtClean="0"/>
              <a:t>.</a:t>
            </a:r>
            <a:r>
              <a:rPr lang="lt-LT" dirty="0" smtClean="0"/>
              <a:t> Klasėje aptariama: </a:t>
            </a:r>
            <a:r>
              <a:rPr lang="lt-LT" i="1" dirty="0" smtClean="0"/>
              <a:t>„Ką sužinojome iš šio projekto?“</a:t>
            </a:r>
            <a:r>
              <a:rPr lang="lt-LT" dirty="0" smtClean="0"/>
              <a:t> Mokiniai pasidalija, kas pavyko, kas buvo sunku. Pvz., galbūt jie suprato, kad </a:t>
            </a:r>
            <a:r>
              <a:rPr lang="lt-LT" b="1" dirty="0" smtClean="0"/>
              <a:t>robotai gali padėti spręsti aplinkos problemas</a:t>
            </a:r>
            <a:r>
              <a:rPr lang="lt-LT" dirty="0" smtClean="0"/>
              <a:t>, bet kartais tenka </a:t>
            </a:r>
            <a:r>
              <a:rPr lang="lt-LT" b="1" dirty="0" smtClean="0"/>
              <a:t>kūrybiškai apeiti apribojimus</a:t>
            </a:r>
            <a:r>
              <a:rPr lang="lt-LT" dirty="0" smtClean="0"/>
              <a:t> (kaip šiuo atveju – neturint tiesioginio CO₂ jutiklio, sugalvota alternatyva). Skatinama diskusija: </a:t>
            </a:r>
            <a:r>
              <a:rPr lang="lt-LT" i="1" dirty="0" smtClean="0"/>
              <a:t>„Kaip dar būtų galima realiai pamatuoti CO₂ klasėje?“</a:t>
            </a:r>
            <a:r>
              <a:rPr lang="lt-LT" dirty="0" smtClean="0"/>
              <a:t> (Atsakymas: su tikru CO₂ matuokliu – galite parodyti, kaip atrodo nešiojamas CO₂ monitorius, jei turite.) </a:t>
            </a:r>
            <a:r>
              <a:rPr lang="lt-LT" i="1" dirty="0" smtClean="0"/>
              <a:t>„Kaip manote, ar mūsų robotą būtų galima pritaikyti realiame gyvenime?“</a:t>
            </a:r>
            <a:r>
              <a:rPr lang="lt-LT" dirty="0" smtClean="0"/>
              <a:t> (Gal mokiniai pasiūlys idėjų, pvz., integruoti tikrą CO₂ jutiklį, automatiškai atidarinėti langus, kai CO₂ aukštas, arba naudoti tokį robotą kitose erdvėse – biuruose, namuose.) Taip pat aptarkite, ką jie patobulintų savo robote, jei turėtų daugiau laiko: geresnė programos logika, tikslesnis jutiklio kalibravimas, gražesnė konstrukcija ar pan. Šioje dalyje labai svarbu pagirti mokinius už kūrybiškumą ir parodyti, kad </a:t>
            </a:r>
            <a:r>
              <a:rPr lang="lt-LT" b="1" dirty="0" smtClean="0"/>
              <a:t>klaidos – tai mokymasis</a:t>
            </a:r>
            <a:r>
              <a:rPr lang="lt-LT" dirty="0" smtClean="0"/>
              <a:t>. Galite paminėti, kad inžinieriai realybėje taip pat retai sukuria tobulą produktą iš pirmo karto – jie nuolat tobulina.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Skatinkite</a:t>
            </a:r>
            <a:r>
              <a:rPr dirty="0"/>
              <a:t> </a:t>
            </a:r>
            <a:r>
              <a:rPr dirty="0" err="1"/>
              <a:t>mokinius</a:t>
            </a:r>
            <a:r>
              <a:rPr dirty="0"/>
              <a:t> </a:t>
            </a:r>
            <a:r>
              <a:rPr dirty="0" err="1"/>
              <a:t>apgalvoti</a:t>
            </a:r>
            <a:r>
              <a:rPr dirty="0"/>
              <a:t>, </a:t>
            </a:r>
            <a:r>
              <a:rPr dirty="0" err="1"/>
              <a:t>kaip</a:t>
            </a:r>
            <a:r>
              <a:rPr dirty="0"/>
              <a:t> tai </a:t>
            </a:r>
            <a:r>
              <a:rPr dirty="0" err="1"/>
              <a:t>naudinga</a:t>
            </a:r>
            <a:r>
              <a:rPr dirty="0"/>
              <a:t> </a:t>
            </a:r>
            <a:r>
              <a:rPr dirty="0" err="1"/>
              <a:t>realiame</a:t>
            </a:r>
            <a:r>
              <a:rPr dirty="0"/>
              <a:t> </a:t>
            </a:r>
            <a:r>
              <a:rPr dirty="0" err="1"/>
              <a:t>gyvenime</a:t>
            </a:r>
            <a:r>
              <a:rPr dirty="0" smtClean="0"/>
              <a:t>.</a:t>
            </a:r>
            <a:r>
              <a:rPr lang="lt-LT" dirty="0" smtClean="0"/>
              <a:t> Pateikiami klausimai, skatinantys platesnį mąstymą apie technologijas ir aplinką:</a:t>
            </a:r>
          </a:p>
          <a:p>
            <a:r>
              <a:rPr lang="lt-LT" i="1" dirty="0" smtClean="0"/>
              <a:t>„Kodėl apskritai svarbu stebėti CO₂ lygį patalpose? Kokį poveikį sveikatai tai daro?“</a:t>
            </a:r>
            <a:r>
              <a:rPr lang="lt-LT" dirty="0" smtClean="0"/>
              <a:t> (Tikslas – kad mokiniai suvoktų, jog gera ventiliacija siejama su geresne savijauta ir mažesniu virusų plitimu.)</a:t>
            </a:r>
          </a:p>
          <a:p>
            <a:r>
              <a:rPr lang="lt-LT" i="1" dirty="0" smtClean="0"/>
              <a:t>„Kur dar, be klasės, būtų naudinga automatiškai sekti oro kokybę?</a:t>
            </a:r>
            <a:r>
              <a:rPr lang="lt-LT" dirty="0" smtClean="0"/>
              <a:t> (Pvz., namuose, biuruose, kosminiame laive – plečiame akiratį.)</a:t>
            </a:r>
          </a:p>
          <a:p>
            <a:r>
              <a:rPr lang="lt-LT" i="1" dirty="0" smtClean="0"/>
              <a:t>„Kaip manote, ar robotai galėtų padėti spręsti klimato kaitos problemas plačiąja prasme?“</a:t>
            </a:r>
            <a:r>
              <a:rPr lang="lt-LT" dirty="0" smtClean="0"/>
              <a:t> (Diskusija apie aplinkos monitoringo </a:t>
            </a:r>
            <a:r>
              <a:rPr lang="lt-LT" dirty="0" err="1" smtClean="0"/>
              <a:t>dronus</a:t>
            </a:r>
            <a:r>
              <a:rPr lang="lt-LT" dirty="0" smtClean="0"/>
              <a:t>, automatizuotą miškų atsodinimą robotais, taršos matavimą ir pan. – ugdyti sisteminį mąstymą.)</a:t>
            </a:r>
          </a:p>
          <a:p>
            <a:r>
              <a:rPr lang="lt-LT" i="1" dirty="0" smtClean="0"/>
              <a:t>„Ko išmokote dirbdami komandoje kurdami šį prototipą?“</a:t>
            </a:r>
            <a:r>
              <a:rPr lang="lt-LT" dirty="0" smtClean="0"/>
              <a:t> (Leiskite jiems patiems įsivertinti, paminėti bendradarbiavimą, kūrybiškumą, problemų sprendimą.)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4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4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16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96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14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9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38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8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4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1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0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8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19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70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4NEh1X-AVQ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837" y="350520"/>
            <a:ext cx="7524003" cy="1310958"/>
          </a:xfrm>
        </p:spPr>
        <p:txBody>
          <a:bodyPr/>
          <a:lstStyle/>
          <a:p>
            <a:r>
              <a:rPr dirty="0"/>
              <a:t>VEX IQ </a:t>
            </a:r>
            <a:r>
              <a:rPr dirty="0" err="1"/>
              <a:t>iššūkis</a:t>
            </a:r>
            <a:r>
              <a:rPr dirty="0"/>
              <a:t>: CO₂ </a:t>
            </a:r>
            <a:r>
              <a:rPr dirty="0" err="1"/>
              <a:t>stebėjimas</a:t>
            </a:r>
            <a:r>
              <a:rPr dirty="0"/>
              <a:t> </a:t>
            </a:r>
            <a:r>
              <a:rPr dirty="0" err="1"/>
              <a:t>klasėje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" y="2490755"/>
            <a:ext cx="8214359" cy="1454437"/>
          </a:xfrm>
        </p:spPr>
        <p:txBody>
          <a:bodyPr>
            <a:normAutofit fontScale="92500"/>
          </a:bodyPr>
          <a:lstStyle/>
          <a:p>
            <a:r>
              <a:rPr sz="2200" dirty="0" err="1" smtClean="0"/>
              <a:t>Kaip</a:t>
            </a:r>
            <a:r>
              <a:rPr sz="2200" dirty="0" smtClean="0"/>
              <a:t> </a:t>
            </a:r>
            <a:r>
              <a:rPr sz="2200" dirty="0" err="1"/>
              <a:t>galime</a:t>
            </a:r>
            <a:r>
              <a:rPr sz="2200" dirty="0"/>
              <a:t> </a:t>
            </a:r>
            <a:r>
              <a:rPr sz="2200" dirty="0" err="1"/>
              <a:t>sužinoti</a:t>
            </a:r>
            <a:r>
              <a:rPr sz="2200" dirty="0"/>
              <a:t>, </a:t>
            </a:r>
            <a:r>
              <a:rPr sz="2200" dirty="0" err="1"/>
              <a:t>kada</a:t>
            </a:r>
            <a:r>
              <a:rPr sz="2200" dirty="0"/>
              <a:t> </a:t>
            </a:r>
            <a:r>
              <a:rPr sz="2200" dirty="0" err="1"/>
              <a:t>klasėje</a:t>
            </a:r>
            <a:r>
              <a:rPr sz="2200" dirty="0"/>
              <a:t> </a:t>
            </a:r>
            <a:r>
              <a:rPr sz="2200" dirty="0" err="1"/>
              <a:t>reikia</a:t>
            </a:r>
            <a:r>
              <a:rPr sz="2200" dirty="0"/>
              <a:t> </a:t>
            </a:r>
            <a:r>
              <a:rPr sz="2200" dirty="0" err="1"/>
              <a:t>vėdinti</a:t>
            </a:r>
            <a:r>
              <a:rPr sz="2200" dirty="0"/>
              <a:t>?</a:t>
            </a:r>
          </a:p>
          <a:p>
            <a:r>
              <a:rPr lang="lt-LT" sz="2200" dirty="0" smtClean="0"/>
              <a:t>Padėkite</a:t>
            </a:r>
            <a:r>
              <a:rPr sz="2200" dirty="0" smtClean="0"/>
              <a:t> </a:t>
            </a:r>
            <a:r>
              <a:rPr sz="2200" dirty="0" err="1"/>
              <a:t>sukurti</a:t>
            </a:r>
            <a:r>
              <a:rPr sz="2200" dirty="0"/>
              <a:t> </a:t>
            </a:r>
            <a:r>
              <a:rPr sz="2200" dirty="0" err="1"/>
              <a:t>robotą</a:t>
            </a:r>
            <a:r>
              <a:rPr sz="2200" dirty="0"/>
              <a:t>, kuris </a:t>
            </a:r>
            <a:r>
              <a:rPr sz="2200" dirty="0" err="1"/>
              <a:t>aptiktų</a:t>
            </a:r>
            <a:r>
              <a:rPr sz="2200" dirty="0"/>
              <a:t> </a:t>
            </a:r>
            <a:r>
              <a:rPr sz="2200" dirty="0" err="1"/>
              <a:t>padidėjusį</a:t>
            </a:r>
            <a:r>
              <a:rPr sz="2200" dirty="0"/>
              <a:t> CO₂ </a:t>
            </a:r>
            <a:r>
              <a:rPr sz="2200" dirty="0" err="1"/>
              <a:t>kiekį</a:t>
            </a:r>
            <a:r>
              <a:rPr sz="2200" dirty="0"/>
              <a:t>.</a:t>
            </a:r>
          </a:p>
          <a:p>
            <a:r>
              <a:rPr sz="2200" dirty="0" err="1" smtClean="0"/>
              <a:t>Sprendžiame</a:t>
            </a:r>
            <a:r>
              <a:rPr sz="2200" dirty="0" smtClean="0"/>
              <a:t> </a:t>
            </a:r>
            <a:r>
              <a:rPr sz="2200" dirty="0" err="1"/>
              <a:t>problemą</a:t>
            </a:r>
            <a:r>
              <a:rPr sz="2200" dirty="0"/>
              <a:t> </a:t>
            </a:r>
            <a:r>
              <a:rPr sz="2200" dirty="0" err="1"/>
              <a:t>naudojant</a:t>
            </a:r>
            <a:r>
              <a:rPr sz="2200" dirty="0"/>
              <a:t> </a:t>
            </a:r>
            <a:r>
              <a:rPr sz="2200" dirty="0" err="1"/>
              <a:t>technologijas</a:t>
            </a:r>
            <a:r>
              <a:rPr sz="2200" dirty="0"/>
              <a:t>.</a:t>
            </a:r>
          </a:p>
        </p:txBody>
      </p:sp>
      <p:pic>
        <p:nvPicPr>
          <p:cNvPr id="1026" name="Picture 2" descr="Angled view of a completed IQ (2nd gen) BaseBo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167" y="4221208"/>
            <a:ext cx="2888767" cy="223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Kodėl tai svarbu?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37" y="2316479"/>
            <a:ext cx="7524003" cy="1484917"/>
          </a:xfrm>
        </p:spPr>
        <p:txBody>
          <a:bodyPr>
            <a:normAutofit/>
          </a:bodyPr>
          <a:lstStyle/>
          <a:p>
            <a:r>
              <a:rPr sz="2200" dirty="0" err="1" smtClean="0"/>
              <a:t>Daug</a:t>
            </a:r>
            <a:r>
              <a:rPr sz="2200" dirty="0" smtClean="0"/>
              <a:t> </a:t>
            </a:r>
            <a:r>
              <a:rPr sz="2200" dirty="0"/>
              <a:t>CO₂ </a:t>
            </a:r>
            <a:r>
              <a:rPr sz="2200" dirty="0" err="1"/>
              <a:t>klasėje</a:t>
            </a:r>
            <a:r>
              <a:rPr sz="2200" dirty="0"/>
              <a:t> – </a:t>
            </a:r>
            <a:r>
              <a:rPr sz="2200" dirty="0" err="1"/>
              <a:t>mieguistumas</a:t>
            </a:r>
            <a:r>
              <a:rPr sz="2200" dirty="0"/>
              <a:t>, </a:t>
            </a:r>
            <a:r>
              <a:rPr sz="2200" dirty="0" err="1"/>
              <a:t>dėmesio</a:t>
            </a:r>
            <a:r>
              <a:rPr sz="2200" dirty="0"/>
              <a:t> </a:t>
            </a:r>
            <a:r>
              <a:rPr sz="2200" dirty="0" err="1"/>
              <a:t>stoka</a:t>
            </a:r>
            <a:r>
              <a:rPr sz="2200" dirty="0"/>
              <a:t>.</a:t>
            </a:r>
          </a:p>
          <a:p>
            <a:r>
              <a:rPr sz="2200" dirty="0" smtClean="0"/>
              <a:t>CO</a:t>
            </a:r>
            <a:r>
              <a:rPr sz="2200" dirty="0"/>
              <a:t>₂ </a:t>
            </a:r>
            <a:r>
              <a:rPr sz="2200" dirty="0" err="1"/>
              <a:t>lygis</a:t>
            </a:r>
            <a:r>
              <a:rPr sz="2200" dirty="0"/>
              <a:t> </a:t>
            </a:r>
            <a:r>
              <a:rPr sz="2200" dirty="0" err="1"/>
              <a:t>virš</a:t>
            </a:r>
            <a:r>
              <a:rPr sz="2200" dirty="0"/>
              <a:t> 1000 ppm – </a:t>
            </a:r>
            <a:r>
              <a:rPr sz="2200" dirty="0" err="1"/>
              <a:t>prastas</a:t>
            </a:r>
            <a:r>
              <a:rPr sz="2200" dirty="0"/>
              <a:t> </a:t>
            </a:r>
            <a:r>
              <a:rPr sz="2200" dirty="0" err="1"/>
              <a:t>oras</a:t>
            </a:r>
            <a:r>
              <a:rPr sz="2200" dirty="0"/>
              <a:t>.</a:t>
            </a:r>
          </a:p>
          <a:p>
            <a:r>
              <a:rPr sz="2200" dirty="0" err="1" smtClean="0"/>
              <a:t>Technologijos</a:t>
            </a:r>
            <a:r>
              <a:rPr sz="2200" dirty="0" smtClean="0"/>
              <a:t> </a:t>
            </a:r>
            <a:r>
              <a:rPr sz="2200" dirty="0" err="1"/>
              <a:t>gali</a:t>
            </a:r>
            <a:r>
              <a:rPr sz="2200" dirty="0"/>
              <a:t> </a:t>
            </a:r>
            <a:r>
              <a:rPr sz="2200" dirty="0" err="1"/>
              <a:t>padėti</a:t>
            </a:r>
            <a:r>
              <a:rPr sz="2200" dirty="0"/>
              <a:t> </a:t>
            </a:r>
            <a:r>
              <a:rPr sz="2200" dirty="0" err="1"/>
              <a:t>įspėti</a:t>
            </a:r>
            <a:r>
              <a:rPr sz="2200" dirty="0"/>
              <a:t> </a:t>
            </a:r>
            <a:r>
              <a:rPr sz="2200" dirty="0" err="1"/>
              <a:t>apie</a:t>
            </a:r>
            <a:r>
              <a:rPr sz="2200" dirty="0"/>
              <a:t> </a:t>
            </a:r>
            <a:r>
              <a:rPr sz="2200" dirty="0" err="1"/>
              <a:t>pavojų</a:t>
            </a:r>
            <a:r>
              <a:rPr sz="2200" dirty="0"/>
              <a:t>.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3968" r="66992"/>
                    </a14:imgEffect>
                  </a14:imgLayer>
                </a14:imgProps>
              </a:ext>
            </a:extLst>
          </a:blip>
          <a:srcRect l="29840" r="28880"/>
          <a:stretch/>
        </p:blipFill>
        <p:spPr>
          <a:xfrm rot="1438967">
            <a:off x="6590101" y="3398518"/>
            <a:ext cx="1347659" cy="3264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533400"/>
            <a:ext cx="3501548" cy="485404"/>
          </a:xfrm>
        </p:spPr>
        <p:txBody>
          <a:bodyPr>
            <a:noAutofit/>
          </a:bodyPr>
          <a:lstStyle/>
          <a:p>
            <a:r>
              <a:rPr sz="32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Sprendimo</a:t>
            </a:r>
            <a:r>
              <a:rPr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sz="32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idėja</a:t>
            </a:r>
            <a:endParaRPr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809996" y="1427683"/>
            <a:ext cx="3501548" cy="3516365"/>
          </a:xfrm>
        </p:spPr>
        <p:txBody>
          <a:bodyPr>
            <a:no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sz="2200" dirty="0" err="1" smtClean="0"/>
              <a:t>Sukursime</a:t>
            </a:r>
            <a:r>
              <a:rPr sz="2200" dirty="0" smtClean="0"/>
              <a:t> </a:t>
            </a:r>
            <a:r>
              <a:rPr sz="2200" dirty="0" err="1"/>
              <a:t>prototipą</a:t>
            </a:r>
            <a:r>
              <a:rPr sz="2200" dirty="0"/>
              <a:t> </a:t>
            </a:r>
            <a:r>
              <a:rPr sz="2200" dirty="0" err="1"/>
              <a:t>su</a:t>
            </a:r>
            <a:r>
              <a:rPr sz="2200" dirty="0"/>
              <a:t> VEX IQ </a:t>
            </a:r>
            <a:r>
              <a:rPr sz="2200" dirty="0" err="1"/>
              <a:t>robotu</a:t>
            </a:r>
            <a:r>
              <a:rPr sz="2200" dirty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sz="2200" dirty="0" err="1" smtClean="0"/>
              <a:t>Naudosime</a:t>
            </a:r>
            <a:r>
              <a:rPr sz="2200" dirty="0" smtClean="0"/>
              <a:t> </a:t>
            </a:r>
            <a:r>
              <a:rPr sz="2200" dirty="0" err="1"/>
              <a:t>spalvų</a:t>
            </a:r>
            <a:r>
              <a:rPr sz="2200" dirty="0"/>
              <a:t> </a:t>
            </a:r>
            <a:r>
              <a:rPr sz="2200" dirty="0" err="1"/>
              <a:t>jutiklį</a:t>
            </a:r>
            <a:r>
              <a:rPr sz="2200" dirty="0"/>
              <a:t> </a:t>
            </a:r>
            <a:r>
              <a:rPr sz="2200" dirty="0" err="1"/>
              <a:t>kaip</a:t>
            </a:r>
            <a:r>
              <a:rPr sz="2200" dirty="0"/>
              <a:t> CO₂ </a:t>
            </a:r>
            <a:r>
              <a:rPr sz="2200" dirty="0" err="1"/>
              <a:t>lygio</a:t>
            </a:r>
            <a:r>
              <a:rPr sz="2200" dirty="0"/>
              <a:t> </a:t>
            </a:r>
            <a:r>
              <a:rPr sz="2200" dirty="0" err="1"/>
              <a:t>imitatorių</a:t>
            </a:r>
            <a:r>
              <a:rPr sz="2200" dirty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sz="2200" dirty="0" err="1" smtClean="0"/>
              <a:t>Robotas</a:t>
            </a:r>
            <a:r>
              <a:rPr sz="2200" dirty="0" smtClean="0"/>
              <a:t> </a:t>
            </a:r>
            <a:r>
              <a:rPr sz="2200" dirty="0" err="1"/>
              <a:t>reaguos</a:t>
            </a:r>
            <a:r>
              <a:rPr sz="2200" dirty="0"/>
              <a:t> į </a:t>
            </a:r>
            <a:r>
              <a:rPr sz="2200" dirty="0" err="1"/>
              <a:t>spalvą</a:t>
            </a:r>
            <a:r>
              <a:rPr sz="2200" dirty="0"/>
              <a:t> – </a:t>
            </a:r>
            <a:r>
              <a:rPr sz="2200" dirty="0" err="1"/>
              <a:t>žalia</a:t>
            </a:r>
            <a:r>
              <a:rPr sz="2200" dirty="0"/>
              <a:t> (</a:t>
            </a:r>
            <a:r>
              <a:rPr sz="2200" dirty="0" err="1"/>
              <a:t>gerai</a:t>
            </a:r>
            <a:r>
              <a:rPr sz="2200" dirty="0"/>
              <a:t>), </a:t>
            </a:r>
            <a:r>
              <a:rPr sz="2200" dirty="0" err="1"/>
              <a:t>raudona</a:t>
            </a:r>
            <a:r>
              <a:rPr sz="2200" dirty="0"/>
              <a:t> (</a:t>
            </a:r>
            <a:r>
              <a:rPr sz="2200" dirty="0" err="1"/>
              <a:t>blogai</a:t>
            </a:r>
            <a:r>
              <a:rPr sz="2200" dirty="0"/>
              <a:t>).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658" y="1427683"/>
            <a:ext cx="3845644" cy="4632254"/>
          </a:xfrm>
          <a:prstGeom prst="rect">
            <a:avLst/>
          </a:prstGeom>
        </p:spPr>
      </p:pic>
      <p:sp>
        <p:nvSpPr>
          <p:cNvPr id="6" name="Rodyklė kairėn 5"/>
          <p:cNvSpPr/>
          <p:nvPr/>
        </p:nvSpPr>
        <p:spPr>
          <a:xfrm>
            <a:off x="5303520" y="348244"/>
            <a:ext cx="3169920" cy="6705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VEX IQ </a:t>
            </a:r>
            <a:r>
              <a:rPr dirty="0" err="1"/>
              <a:t>komponentai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6" y="2347357"/>
            <a:ext cx="7524003" cy="1755720"/>
          </a:xfrm>
        </p:spPr>
        <p:txBody>
          <a:bodyPr>
            <a:noAutofit/>
          </a:bodyPr>
          <a:lstStyle/>
          <a:p>
            <a:r>
              <a:rPr sz="2200" dirty="0" err="1" smtClean="0"/>
              <a:t>Spalvų</a:t>
            </a:r>
            <a:r>
              <a:rPr sz="2200" dirty="0" smtClean="0"/>
              <a:t> </a:t>
            </a:r>
            <a:r>
              <a:rPr sz="2200" dirty="0" err="1"/>
              <a:t>jutiklis</a:t>
            </a:r>
            <a:endParaRPr sz="2200" dirty="0"/>
          </a:p>
          <a:p>
            <a:r>
              <a:rPr sz="2200" dirty="0" smtClean="0"/>
              <a:t>LED </a:t>
            </a:r>
            <a:r>
              <a:rPr sz="2200" dirty="0" err="1"/>
              <a:t>lemputė</a:t>
            </a:r>
            <a:r>
              <a:rPr sz="2200" dirty="0"/>
              <a:t> (</a:t>
            </a:r>
            <a:r>
              <a:rPr sz="2200" dirty="0" err="1"/>
              <a:t>indikacija</a:t>
            </a:r>
            <a:r>
              <a:rPr sz="2200" dirty="0"/>
              <a:t>)</a:t>
            </a:r>
          </a:p>
          <a:p>
            <a:r>
              <a:rPr sz="2200" dirty="0" err="1" smtClean="0"/>
              <a:t>Programavimo</a:t>
            </a:r>
            <a:r>
              <a:rPr sz="2200" dirty="0" smtClean="0"/>
              <a:t> </a:t>
            </a:r>
            <a:r>
              <a:rPr sz="2200" dirty="0" err="1"/>
              <a:t>blokai</a:t>
            </a:r>
            <a:r>
              <a:rPr sz="2200" dirty="0"/>
              <a:t> </a:t>
            </a:r>
            <a:r>
              <a:rPr sz="2200" dirty="0" err="1"/>
              <a:t>su</a:t>
            </a:r>
            <a:r>
              <a:rPr sz="2200" dirty="0"/>
              <a:t> </a:t>
            </a:r>
            <a:r>
              <a:rPr sz="2200" dirty="0" err="1"/>
              <a:t>sąlyga</a:t>
            </a:r>
            <a:r>
              <a:rPr sz="2200" dirty="0"/>
              <a:t> „</a:t>
            </a:r>
            <a:r>
              <a:rPr sz="2200" dirty="0" err="1"/>
              <a:t>jei</a:t>
            </a:r>
            <a:r>
              <a:rPr sz="2200" dirty="0"/>
              <a:t>... tai“</a:t>
            </a:r>
          </a:p>
          <a:p>
            <a:r>
              <a:rPr sz="2200" dirty="0" err="1" smtClean="0"/>
              <a:t>Valdiklis</a:t>
            </a:r>
            <a:r>
              <a:rPr sz="2200" dirty="0" smtClean="0"/>
              <a:t> </a:t>
            </a:r>
            <a:r>
              <a:rPr sz="2200" dirty="0"/>
              <a:t>(Brain</a:t>
            </a:r>
            <a:r>
              <a:rPr sz="2200" dirty="0" smtClean="0"/>
              <a:t>), </a:t>
            </a:r>
            <a:r>
              <a:rPr sz="2200" dirty="0" err="1"/>
              <a:t>varikliukai</a:t>
            </a:r>
            <a:r>
              <a:rPr sz="2200" dirty="0"/>
              <a:t>, </a:t>
            </a:r>
            <a:r>
              <a:rPr sz="2200" dirty="0" err="1"/>
              <a:t>konstrukcinės</a:t>
            </a:r>
            <a:r>
              <a:rPr sz="2200" dirty="0"/>
              <a:t> </a:t>
            </a:r>
            <a:r>
              <a:rPr sz="2200" dirty="0" err="1"/>
              <a:t>dalys</a:t>
            </a:r>
            <a:endParaRPr sz="2200" dirty="0"/>
          </a:p>
        </p:txBody>
      </p:sp>
      <p:pic>
        <p:nvPicPr>
          <p:cNvPr id="3074" name="Picture 2" descr="VEX IQ Competition Kit - iDesign 36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t="14063" r="1931" b="15111"/>
          <a:stretch/>
        </p:blipFill>
        <p:spPr bwMode="auto">
          <a:xfrm>
            <a:off x="1067905" y="4275719"/>
            <a:ext cx="3307350" cy="248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EX IQ Competition Kit - iDesign 36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" t="13846" r="2966" b="17846"/>
          <a:stretch/>
        </p:blipFill>
        <p:spPr bwMode="auto">
          <a:xfrm>
            <a:off x="4637967" y="4198856"/>
            <a:ext cx="3446861" cy="253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Kūrybinio sprendimo žingsniai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6" y="2347357"/>
            <a:ext cx="7524003" cy="1755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dirty="0"/>
              <a:t>1</a:t>
            </a:r>
            <a:r>
              <a:rPr sz="2200" dirty="0"/>
              <a:t>. </a:t>
            </a:r>
            <a:r>
              <a:rPr sz="2200" dirty="0" err="1"/>
              <a:t>Problemos</a:t>
            </a:r>
            <a:r>
              <a:rPr sz="2200" dirty="0"/>
              <a:t> </a:t>
            </a:r>
            <a:r>
              <a:rPr sz="2200" dirty="0" err="1"/>
              <a:t>analizė</a:t>
            </a:r>
            <a:endParaRPr sz="2200" dirty="0"/>
          </a:p>
          <a:p>
            <a:pPr marL="0" indent="0">
              <a:buNone/>
            </a:pPr>
            <a:r>
              <a:rPr sz="2200" dirty="0"/>
              <a:t>2. </a:t>
            </a:r>
            <a:r>
              <a:rPr sz="2200" dirty="0" err="1"/>
              <a:t>Prototipo</a:t>
            </a:r>
            <a:r>
              <a:rPr sz="2200" dirty="0"/>
              <a:t> </a:t>
            </a:r>
            <a:r>
              <a:rPr sz="2200" dirty="0" err="1"/>
              <a:t>kūrimas</a:t>
            </a:r>
            <a:endParaRPr sz="2200" dirty="0"/>
          </a:p>
          <a:p>
            <a:pPr marL="0" indent="0">
              <a:buNone/>
            </a:pPr>
            <a:r>
              <a:rPr sz="2200" dirty="0"/>
              <a:t>3. </a:t>
            </a:r>
            <a:r>
              <a:rPr sz="2200" dirty="0" err="1"/>
              <a:t>Testavimas</a:t>
            </a:r>
            <a:r>
              <a:rPr sz="2200" dirty="0"/>
              <a:t> </a:t>
            </a:r>
            <a:r>
              <a:rPr sz="2200" dirty="0" err="1"/>
              <a:t>skirtingomis</a:t>
            </a:r>
            <a:r>
              <a:rPr sz="2200" dirty="0"/>
              <a:t> </a:t>
            </a:r>
            <a:r>
              <a:rPr sz="2200" dirty="0" err="1"/>
              <a:t>sąlygomis</a:t>
            </a:r>
            <a:endParaRPr sz="2200" dirty="0"/>
          </a:p>
          <a:p>
            <a:pPr marL="0" indent="0">
              <a:buNone/>
            </a:pPr>
            <a:r>
              <a:rPr sz="2200" dirty="0"/>
              <a:t>4. </a:t>
            </a:r>
            <a:r>
              <a:rPr sz="2200" dirty="0" err="1"/>
              <a:t>Sprendimo</a:t>
            </a:r>
            <a:r>
              <a:rPr sz="2200" dirty="0"/>
              <a:t> </a:t>
            </a:r>
            <a:r>
              <a:rPr sz="2200" dirty="0" err="1"/>
              <a:t>pristatymas</a:t>
            </a:r>
            <a:r>
              <a:rPr sz="2200" dirty="0"/>
              <a:t> </a:t>
            </a:r>
            <a:r>
              <a:rPr sz="2200" dirty="0" err="1"/>
              <a:t>klasei</a:t>
            </a:r>
            <a:endParaRPr sz="2200" dirty="0"/>
          </a:p>
        </p:txBody>
      </p:sp>
      <p:pic>
        <p:nvPicPr>
          <p:cNvPr id="4098" name="Picture 2" descr="11 Vex ideas | vex robotics, robot, robotics cl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937" y="2126369"/>
            <a:ext cx="1994831" cy="219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EX IQ 2nd Gen intro, builds &amp; coding w/Blocks (13 week course) | T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29" y="4328747"/>
            <a:ext cx="3006834" cy="225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EX IQ: Forward Until Touch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09" y="4501715"/>
            <a:ext cx="4550460" cy="20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09997" y="652141"/>
            <a:ext cx="7524003" cy="970450"/>
          </a:xfrm>
        </p:spPr>
        <p:txBody>
          <a:bodyPr/>
          <a:lstStyle/>
          <a:p>
            <a:r>
              <a:rPr lang="lt-LT" dirty="0" smtClean="0"/>
              <a:t>Kaip suprogramuoti IQ robotą, kad skirtų spalvas?</a:t>
            </a:r>
            <a:endParaRPr lang="en-US" dirty="0"/>
          </a:p>
        </p:txBody>
      </p:sp>
      <p:pic>
        <p:nvPicPr>
          <p:cNvPr id="4" name="X4NEh1X-AV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45474" y="2222286"/>
            <a:ext cx="8253049" cy="434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4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Testavimas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461845"/>
            <a:ext cx="4090249" cy="3458283"/>
          </a:xfrm>
        </p:spPr>
        <p:txBody>
          <a:bodyPr>
            <a:normAutofit/>
          </a:bodyPr>
          <a:lstStyle/>
          <a:p>
            <a:r>
              <a:rPr sz="2200" dirty="0" err="1" smtClean="0"/>
              <a:t>Naudojame</a:t>
            </a:r>
            <a:r>
              <a:rPr sz="2200" dirty="0" smtClean="0"/>
              <a:t> </a:t>
            </a:r>
            <a:r>
              <a:rPr sz="2200" dirty="0" err="1"/>
              <a:t>spalvų</a:t>
            </a:r>
            <a:r>
              <a:rPr sz="2200" dirty="0"/>
              <a:t> </a:t>
            </a:r>
            <a:r>
              <a:rPr sz="2200" dirty="0" err="1"/>
              <a:t>korteles</a:t>
            </a:r>
            <a:r>
              <a:rPr sz="2200" dirty="0"/>
              <a:t> </a:t>
            </a:r>
            <a:r>
              <a:rPr sz="2200" dirty="0" err="1"/>
              <a:t>ar</a:t>
            </a:r>
            <a:r>
              <a:rPr sz="2200" dirty="0"/>
              <a:t> </a:t>
            </a:r>
            <a:r>
              <a:rPr sz="2200" dirty="0" err="1"/>
              <a:t>paviršius</a:t>
            </a:r>
            <a:r>
              <a:rPr sz="2200" dirty="0"/>
              <a:t> </a:t>
            </a:r>
            <a:r>
              <a:rPr sz="2200" dirty="0" err="1"/>
              <a:t>testavimui</a:t>
            </a:r>
            <a:r>
              <a:rPr sz="2200" dirty="0"/>
              <a:t>.</a:t>
            </a:r>
          </a:p>
          <a:p>
            <a:r>
              <a:rPr sz="2200" dirty="0" err="1" smtClean="0"/>
              <a:t>Tikriname</a:t>
            </a:r>
            <a:r>
              <a:rPr sz="2200" dirty="0"/>
              <a:t>, </a:t>
            </a:r>
            <a:r>
              <a:rPr sz="2200" dirty="0" err="1"/>
              <a:t>ar</a:t>
            </a:r>
            <a:r>
              <a:rPr sz="2200" dirty="0"/>
              <a:t> </a:t>
            </a:r>
            <a:r>
              <a:rPr sz="2200" dirty="0" err="1"/>
              <a:t>robotas</a:t>
            </a:r>
            <a:r>
              <a:rPr sz="2200" dirty="0"/>
              <a:t> </a:t>
            </a:r>
            <a:r>
              <a:rPr sz="2200" dirty="0" err="1"/>
              <a:t>reaguoja</a:t>
            </a:r>
            <a:r>
              <a:rPr sz="2200" dirty="0"/>
              <a:t> </a:t>
            </a:r>
            <a:r>
              <a:rPr sz="2200" dirty="0" err="1"/>
              <a:t>tinkamai</a:t>
            </a:r>
            <a:r>
              <a:rPr sz="2200" dirty="0"/>
              <a:t>.</a:t>
            </a:r>
          </a:p>
          <a:p>
            <a:r>
              <a:rPr sz="2200" dirty="0" err="1" smtClean="0"/>
              <a:t>Koreguojame</a:t>
            </a:r>
            <a:r>
              <a:rPr sz="2200" dirty="0" smtClean="0"/>
              <a:t> </a:t>
            </a:r>
            <a:r>
              <a:rPr sz="2200" dirty="0" err="1"/>
              <a:t>programą</a:t>
            </a:r>
            <a:r>
              <a:rPr sz="2200" dirty="0"/>
              <a:t> </a:t>
            </a:r>
            <a:r>
              <a:rPr sz="2200" dirty="0" err="1"/>
              <a:t>ar</a:t>
            </a:r>
            <a:r>
              <a:rPr sz="2200" dirty="0"/>
              <a:t> </a:t>
            </a:r>
            <a:r>
              <a:rPr sz="2200" dirty="0" err="1"/>
              <a:t>konstrukciją</a:t>
            </a:r>
            <a:r>
              <a:rPr sz="2200" dirty="0"/>
              <a:t>, </a:t>
            </a:r>
            <a:r>
              <a:rPr sz="2200" dirty="0" err="1"/>
              <a:t>jei</a:t>
            </a:r>
            <a:r>
              <a:rPr sz="2200" dirty="0"/>
              <a:t> </a:t>
            </a:r>
            <a:r>
              <a:rPr sz="2200" dirty="0" err="1"/>
              <a:t>reikia</a:t>
            </a:r>
            <a:r>
              <a:rPr sz="2200" dirty="0"/>
              <a:t>.</a:t>
            </a:r>
          </a:p>
        </p:txBody>
      </p:sp>
      <p:pic>
        <p:nvPicPr>
          <p:cNvPr id="5122" name="Picture 2" descr="VEX IQ Color Sensor Default Functionalit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5"/>
          <a:stretch/>
        </p:blipFill>
        <p:spPr bwMode="auto">
          <a:xfrm>
            <a:off x="5111263" y="2764523"/>
            <a:ext cx="3763995" cy="315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Pristatymas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79" y="2250828"/>
            <a:ext cx="3621327" cy="4284786"/>
          </a:xfrm>
        </p:spPr>
        <p:txBody>
          <a:bodyPr>
            <a:noAutofit/>
          </a:bodyPr>
          <a:lstStyle/>
          <a:p>
            <a:r>
              <a:rPr sz="2200" dirty="0" err="1" smtClean="0"/>
              <a:t>Grupės</a:t>
            </a:r>
            <a:r>
              <a:rPr sz="2200" dirty="0" smtClean="0"/>
              <a:t> </a:t>
            </a:r>
            <a:r>
              <a:rPr sz="2200" dirty="0" err="1"/>
              <a:t>pristato</a:t>
            </a:r>
            <a:r>
              <a:rPr sz="2200" dirty="0"/>
              <a:t> </a:t>
            </a:r>
            <a:r>
              <a:rPr sz="2200" dirty="0" err="1"/>
              <a:t>savo</a:t>
            </a:r>
            <a:r>
              <a:rPr sz="2200" dirty="0"/>
              <a:t> </a:t>
            </a:r>
            <a:r>
              <a:rPr sz="2200" dirty="0" err="1"/>
              <a:t>sprendimą</a:t>
            </a:r>
            <a:r>
              <a:rPr sz="2200" dirty="0"/>
              <a:t> </a:t>
            </a:r>
            <a:r>
              <a:rPr sz="2200" dirty="0" err="1"/>
              <a:t>klasei</a:t>
            </a:r>
            <a:r>
              <a:rPr sz="2200" dirty="0"/>
              <a:t>.</a:t>
            </a:r>
          </a:p>
          <a:p>
            <a:r>
              <a:rPr sz="2200" dirty="0" err="1" smtClean="0"/>
              <a:t>Paaiškina</a:t>
            </a:r>
            <a:r>
              <a:rPr sz="2200" dirty="0"/>
              <a:t>, </a:t>
            </a:r>
            <a:r>
              <a:rPr sz="2200" dirty="0" err="1"/>
              <a:t>kaip</a:t>
            </a:r>
            <a:r>
              <a:rPr sz="2200" dirty="0"/>
              <a:t> </a:t>
            </a:r>
            <a:r>
              <a:rPr sz="2200" dirty="0" err="1"/>
              <a:t>jų</a:t>
            </a:r>
            <a:r>
              <a:rPr sz="2200" dirty="0"/>
              <a:t> </a:t>
            </a:r>
            <a:r>
              <a:rPr sz="2200" dirty="0" err="1"/>
              <a:t>robotas</a:t>
            </a:r>
            <a:r>
              <a:rPr sz="2200" dirty="0"/>
              <a:t> </a:t>
            </a:r>
            <a:r>
              <a:rPr sz="2200" dirty="0" err="1"/>
              <a:t>padeda</a:t>
            </a:r>
            <a:r>
              <a:rPr sz="2200" dirty="0"/>
              <a:t> </a:t>
            </a:r>
            <a:r>
              <a:rPr sz="2200" dirty="0" err="1"/>
              <a:t>stebėti</a:t>
            </a:r>
            <a:r>
              <a:rPr sz="2200" dirty="0"/>
              <a:t> CO₂ </a:t>
            </a:r>
            <a:r>
              <a:rPr sz="2200" dirty="0" err="1"/>
              <a:t>lygį</a:t>
            </a:r>
            <a:r>
              <a:rPr sz="2200" dirty="0"/>
              <a:t>.</a:t>
            </a:r>
          </a:p>
          <a:p>
            <a:r>
              <a:rPr sz="2200" dirty="0" smtClean="0"/>
              <a:t> </a:t>
            </a:r>
            <a:r>
              <a:rPr sz="2200" dirty="0" err="1"/>
              <a:t>Demonstruoja</a:t>
            </a:r>
            <a:r>
              <a:rPr sz="2200" dirty="0"/>
              <a:t> </a:t>
            </a:r>
            <a:r>
              <a:rPr sz="2200" dirty="0" err="1"/>
              <a:t>veikimą</a:t>
            </a:r>
            <a:r>
              <a:rPr sz="2200" dirty="0"/>
              <a:t> </a:t>
            </a:r>
            <a:r>
              <a:rPr sz="2200" dirty="0" err="1"/>
              <a:t>realiu</a:t>
            </a:r>
            <a:r>
              <a:rPr sz="2200" dirty="0"/>
              <a:t> </a:t>
            </a:r>
            <a:r>
              <a:rPr sz="2200" dirty="0" err="1"/>
              <a:t>laiku</a:t>
            </a:r>
            <a:r>
              <a:rPr sz="2200" dirty="0"/>
              <a:t>.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968" y="1966544"/>
            <a:ext cx="4853354" cy="4853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Diskusija ir refleksija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197" y="2297723"/>
            <a:ext cx="3480649" cy="3568639"/>
          </a:xfrm>
        </p:spPr>
        <p:txBody>
          <a:bodyPr>
            <a:normAutofit/>
          </a:bodyPr>
          <a:lstStyle/>
          <a:p>
            <a:r>
              <a:rPr sz="2200" dirty="0" smtClean="0"/>
              <a:t>Kur </a:t>
            </a:r>
            <a:r>
              <a:rPr sz="2200" dirty="0" err="1"/>
              <a:t>dar</a:t>
            </a:r>
            <a:r>
              <a:rPr sz="2200" dirty="0"/>
              <a:t> </a:t>
            </a:r>
            <a:r>
              <a:rPr sz="2200" dirty="0" err="1"/>
              <a:t>galima</a:t>
            </a:r>
            <a:r>
              <a:rPr sz="2200" dirty="0"/>
              <a:t> </a:t>
            </a:r>
            <a:r>
              <a:rPr sz="2200" dirty="0" err="1"/>
              <a:t>taikyti</a:t>
            </a:r>
            <a:r>
              <a:rPr sz="2200" dirty="0"/>
              <a:t> </a:t>
            </a:r>
            <a:r>
              <a:rPr sz="2200" dirty="0" err="1"/>
              <a:t>tokį</a:t>
            </a:r>
            <a:r>
              <a:rPr sz="2200" dirty="0"/>
              <a:t> </a:t>
            </a:r>
            <a:r>
              <a:rPr sz="2200" dirty="0" err="1"/>
              <a:t>sprendimą</a:t>
            </a:r>
            <a:r>
              <a:rPr sz="2200" dirty="0"/>
              <a:t>?</a:t>
            </a:r>
          </a:p>
          <a:p>
            <a:r>
              <a:rPr sz="2200" dirty="0" err="1" smtClean="0"/>
              <a:t>Ką</a:t>
            </a:r>
            <a:r>
              <a:rPr sz="2200" dirty="0" smtClean="0"/>
              <a:t> </a:t>
            </a:r>
            <a:r>
              <a:rPr sz="2200" dirty="0" err="1"/>
              <a:t>išmokau</a:t>
            </a:r>
            <a:r>
              <a:rPr sz="2200" dirty="0"/>
              <a:t> </a:t>
            </a:r>
            <a:r>
              <a:rPr sz="2200" dirty="0" err="1"/>
              <a:t>apie</a:t>
            </a:r>
            <a:r>
              <a:rPr sz="2200" dirty="0"/>
              <a:t> CO₂ </a:t>
            </a:r>
            <a:r>
              <a:rPr sz="2200" dirty="0" err="1"/>
              <a:t>ir</a:t>
            </a:r>
            <a:r>
              <a:rPr sz="2200" dirty="0"/>
              <a:t> </a:t>
            </a:r>
            <a:r>
              <a:rPr sz="2200" dirty="0" err="1"/>
              <a:t>technologijų</a:t>
            </a:r>
            <a:r>
              <a:rPr sz="2200" dirty="0"/>
              <a:t> </a:t>
            </a:r>
            <a:r>
              <a:rPr sz="2200" dirty="0" err="1"/>
              <a:t>panaudojimą</a:t>
            </a:r>
            <a:r>
              <a:rPr sz="2200" dirty="0"/>
              <a:t>?</a:t>
            </a:r>
          </a:p>
          <a:p>
            <a:r>
              <a:rPr sz="2200" dirty="0" err="1" smtClean="0"/>
              <a:t>Kaip</a:t>
            </a:r>
            <a:r>
              <a:rPr sz="2200" dirty="0" smtClean="0"/>
              <a:t> </a:t>
            </a:r>
            <a:r>
              <a:rPr sz="2200" dirty="0" err="1"/>
              <a:t>galima</a:t>
            </a:r>
            <a:r>
              <a:rPr sz="2200" dirty="0"/>
              <a:t> </a:t>
            </a:r>
            <a:r>
              <a:rPr sz="2200" dirty="0" err="1"/>
              <a:t>būtų</a:t>
            </a:r>
            <a:r>
              <a:rPr sz="2200" dirty="0"/>
              <a:t> </a:t>
            </a:r>
            <a:r>
              <a:rPr sz="2200" dirty="0" err="1"/>
              <a:t>patobulinti</a:t>
            </a:r>
            <a:r>
              <a:rPr sz="2200" dirty="0"/>
              <a:t> </a:t>
            </a:r>
            <a:r>
              <a:rPr sz="2200" dirty="0" err="1"/>
              <a:t>robotą</a:t>
            </a:r>
            <a:r>
              <a:rPr sz="2200" dirty="0"/>
              <a:t>?</a:t>
            </a:r>
          </a:p>
        </p:txBody>
      </p:sp>
      <p:pic>
        <p:nvPicPr>
          <p:cNvPr id="7170" name="Picture 2" descr="Smart Carbon Dioxide Detector Home Air Quality - KENTFAI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1924050"/>
            <a:ext cx="493395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tos">
  <a:themeElements>
    <a:clrScheme name="Citatos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atos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to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TM03457503[[fn=Citatos]]</Template>
  <TotalTime>72</TotalTime>
  <Words>1527</Words>
  <Application>Microsoft Office PowerPoint</Application>
  <PresentationFormat>Demonstracija ekrane (4:3)</PresentationFormat>
  <Paragraphs>52</Paragraphs>
  <Slides>9</Slides>
  <Notes>9</Notes>
  <HiddenSlides>0</HiddenSlides>
  <MMClips>1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Courier New</vt:lpstr>
      <vt:lpstr>Trebuchet MS</vt:lpstr>
      <vt:lpstr>Wingdings 2</vt:lpstr>
      <vt:lpstr>Citatos</vt:lpstr>
      <vt:lpstr>VEX IQ iššūkis: CO₂ stebėjimas klasėje</vt:lpstr>
      <vt:lpstr>Kodėl tai svarbu?</vt:lpstr>
      <vt:lpstr>Sprendimo idėja</vt:lpstr>
      <vt:lpstr>VEX IQ komponentai</vt:lpstr>
      <vt:lpstr>Kūrybinio sprendimo žingsniai</vt:lpstr>
      <vt:lpstr>Kaip suprogramuoti IQ robotą, kad skirtų spalvas?</vt:lpstr>
      <vt:lpstr>Testavimas</vt:lpstr>
      <vt:lpstr>Pristatymas</vt:lpstr>
      <vt:lpstr>Diskusija ir refleksija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VEX IQ iššūkis: CO₂ stebėjimas klasėje</dc:title>
  <dc:subject/>
  <dc:creator>User</dc:creator>
  <cp:keywords/>
  <dc:description>generated using python-pptx</dc:description>
  <cp:lastModifiedBy>Diana Grušauskaitė</cp:lastModifiedBy>
  <cp:revision>9</cp:revision>
  <dcterms:created xsi:type="dcterms:W3CDTF">2013-01-27T09:14:16Z</dcterms:created>
  <dcterms:modified xsi:type="dcterms:W3CDTF">2025-05-31T16:00:55Z</dcterms:modified>
  <cp:category/>
</cp:coreProperties>
</file>