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4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073" y="-517584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6705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STEAM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1599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Interaktyvi šviesos instaliacija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49737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Mokiniai kurs šviesos instaliaciją su integruota LED apšvietimo grandine, valdoma Arduino UNO. Tai padės susipažinti su projektavimu, lazeriniu pjovimu, litavimu, programavimu ir konstrukcijos surinkimu.</a:t>
            </a:r>
            <a:endParaRPr lang="en-US" sz="1750" dirty="0"/>
          </a:p>
        </p:txBody>
      </p:sp>
      <p:sp>
        <p:nvSpPr>
          <p:cNvPr id="6" name="Rodyklė kairėn 5"/>
          <p:cNvSpPr/>
          <p:nvPr/>
        </p:nvSpPr>
        <p:spPr>
          <a:xfrm rot="10800000">
            <a:off x="11973464" y="7660257"/>
            <a:ext cx="2656936" cy="56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aulė 6"/>
          <p:cNvSpPr/>
          <p:nvPr/>
        </p:nvSpPr>
        <p:spPr>
          <a:xfrm>
            <a:off x="8039819" y="362309"/>
            <a:ext cx="672860" cy="6383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aulė 7"/>
          <p:cNvSpPr/>
          <p:nvPr/>
        </p:nvSpPr>
        <p:spPr>
          <a:xfrm>
            <a:off x="12125865" y="1787494"/>
            <a:ext cx="365184" cy="3795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aulė 8"/>
          <p:cNvSpPr/>
          <p:nvPr/>
        </p:nvSpPr>
        <p:spPr>
          <a:xfrm>
            <a:off x="9241767" y="7372709"/>
            <a:ext cx="672860" cy="6383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aulė 9"/>
          <p:cNvSpPr/>
          <p:nvPr/>
        </p:nvSpPr>
        <p:spPr>
          <a:xfrm>
            <a:off x="13759132" y="195531"/>
            <a:ext cx="672860" cy="6383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aulė 10"/>
          <p:cNvSpPr/>
          <p:nvPr/>
        </p:nvSpPr>
        <p:spPr>
          <a:xfrm>
            <a:off x="12744092" y="6952891"/>
            <a:ext cx="365184" cy="3795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ulė 11"/>
          <p:cNvSpPr/>
          <p:nvPr/>
        </p:nvSpPr>
        <p:spPr>
          <a:xfrm>
            <a:off x="928778" y="1069675"/>
            <a:ext cx="365184" cy="3795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aulė 12"/>
          <p:cNvSpPr/>
          <p:nvPr/>
        </p:nvSpPr>
        <p:spPr>
          <a:xfrm>
            <a:off x="4983193" y="2476572"/>
            <a:ext cx="365184" cy="3795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192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Saugos taisyklės dirbant su elektronika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7698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5194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554849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Elektros komponentų sauga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39959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Elkitės atsargiai su laidais ir įrankiais.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347698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351948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554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Jungčių taisyklės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4045268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Atidžiai tikrinkite Arduino ir breadboard jungtis.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579031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621536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656898"/>
            <a:ext cx="29029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Nelaimių prevencija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14731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Žinokite, kaip elgtis įvykus trumpam sujungimui.</a:t>
            </a:r>
            <a:endParaRPr lang="en-US" sz="1750" dirty="0"/>
          </a:p>
        </p:txBody>
      </p:sp>
      <p:sp>
        <p:nvSpPr>
          <p:cNvPr id="16" name="Rodyklė kairėn 15"/>
          <p:cNvSpPr/>
          <p:nvPr/>
        </p:nvSpPr>
        <p:spPr>
          <a:xfrm rot="10800000">
            <a:off x="11973464" y="7660257"/>
            <a:ext cx="2656936" cy="56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7596"/>
            <a:ext cx="113722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Įkvėpimas: išmaniųjų šviestuvų galerija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3025973"/>
            <a:ext cx="2630210" cy="272188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071" y="3025973"/>
            <a:ext cx="3284339" cy="272188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861" y="3025973"/>
            <a:ext cx="3284339" cy="272188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651" y="3025973"/>
            <a:ext cx="3284339" cy="2721888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4898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Apžvelgsime įvairias  išmanias šviečiančias instaliacijas.  Aptarsime, kuris pavyzdys įdomiausias ir kodėl.</a:t>
            </a:r>
            <a:endParaRPr lang="en-US" sz="2400" dirty="0"/>
          </a:p>
        </p:txBody>
      </p:sp>
      <p:sp>
        <p:nvSpPr>
          <p:cNvPr id="8" name="Rodyklė kairėn 7"/>
          <p:cNvSpPr/>
          <p:nvPr/>
        </p:nvSpPr>
        <p:spPr>
          <a:xfrm rot="10800000">
            <a:off x="11973464" y="7660257"/>
            <a:ext cx="2656936" cy="56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94366"/>
            <a:ext cx="7556421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Diskusija: kas yra „išmanus“ daiktas?</a:t>
            </a:r>
            <a:endParaRPr lang="en-US" sz="3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824758"/>
            <a:ext cx="793790" cy="9526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2104" y="2983468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Apibrėžimas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7312104" y="3326725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Koks yra „išmaniojo“ daikto apibrėžimas?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777377"/>
            <a:ext cx="793790" cy="9526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12104" y="3936087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Savybės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7312104" y="4279344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Kokias savybes turi išmanieji daiktai?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729996"/>
            <a:ext cx="793790" cy="9526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12104" y="4888706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Pavyzdžiai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7312104" y="5231963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Aptarsime automatinius apšvietimus ir signalizacijas.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5682615"/>
            <a:ext cx="793790" cy="95261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12104" y="5841325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Pritaikymas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7312104" y="6184583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Kaip kūrybiškai pritaikyti šias idėjas?</a:t>
            </a:r>
            <a:endParaRPr lang="en-US" sz="1250" dirty="0"/>
          </a:p>
        </p:txBody>
      </p:sp>
      <p:sp>
        <p:nvSpPr>
          <p:cNvPr id="16" name="Rodyklė kairėn 15"/>
          <p:cNvSpPr/>
          <p:nvPr/>
        </p:nvSpPr>
        <p:spPr>
          <a:xfrm rot="10800000">
            <a:off x="11973464" y="7660257"/>
            <a:ext cx="2656936" cy="56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53909" y="658962"/>
            <a:ext cx="10783729" cy="536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Kūrybinis šviečiančios instaliacijos idėjos eskizas</a:t>
            </a:r>
            <a:endParaRPr lang="en-US" sz="3350" dirty="0"/>
          </a:p>
        </p:txBody>
      </p:sp>
      <p:sp>
        <p:nvSpPr>
          <p:cNvPr id="4" name="Text 1"/>
          <p:cNvSpPr/>
          <p:nvPr/>
        </p:nvSpPr>
        <p:spPr>
          <a:xfrm>
            <a:off x="1706308" y="5891137"/>
            <a:ext cx="3090959" cy="30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Idėjų generavimas</a:t>
            </a:r>
            <a:endParaRPr lang="en-US" sz="2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29" y="1264394"/>
            <a:ext cx="8004690" cy="43910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4059" y="6552605"/>
            <a:ext cx="6111715" cy="7770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400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Kiekvienas mokinys kurs 2–3 </a:t>
            </a:r>
            <a:r>
              <a:rPr lang="en-US" sz="2400" dirty="0" err="1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idėjas</a:t>
            </a:r>
            <a:r>
              <a:rPr lang="en-US" sz="2400" dirty="0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.</a:t>
            </a:r>
          </a:p>
          <a:p>
            <a:pPr marL="0" indent="0">
              <a:lnSpc>
                <a:spcPts val="2150"/>
              </a:lnSpc>
              <a:buNone/>
            </a:pPr>
            <a:r>
              <a:rPr lang="en-US" sz="2400" dirty="0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Bus </a:t>
            </a:r>
            <a:r>
              <a:rPr lang="en-US" sz="2400" dirty="0" err="1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pasirinkta</a:t>
            </a:r>
            <a:r>
              <a:rPr lang="en-US" sz="2400" dirty="0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 </a:t>
            </a:r>
            <a:r>
              <a:rPr lang="en-US" sz="2400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viena, kurią vystysime toliau.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9261445" y="5908283"/>
            <a:ext cx="2146935" cy="268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600" b="1" dirty="0" err="1" smtClean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Pristatymas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8073281" y="6429344"/>
            <a:ext cx="6504503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Pasirinktą idėją trumpai </a:t>
            </a:r>
            <a:r>
              <a:rPr lang="en-US" sz="2400" dirty="0" err="1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pristatysime</a:t>
            </a:r>
            <a:r>
              <a:rPr lang="en-US" sz="2400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 </a:t>
            </a:r>
            <a:r>
              <a:rPr lang="en-US" sz="2400" dirty="0" err="1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klasei</a:t>
            </a:r>
            <a:r>
              <a:rPr lang="en-US" sz="1350" dirty="0" smtClean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.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01147" y="7192208"/>
            <a:ext cx="4196120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9846826" y="7192208"/>
            <a:ext cx="4196120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13" name="Rodyklė kairėn 12"/>
          <p:cNvSpPr/>
          <p:nvPr/>
        </p:nvSpPr>
        <p:spPr>
          <a:xfrm rot="10800000">
            <a:off x="11973464" y="7660257"/>
            <a:ext cx="2656936" cy="56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14" y="3021092"/>
            <a:ext cx="6359085" cy="3624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62345"/>
            <a:ext cx="8678014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 err="1">
                <a:solidFill>
                  <a:srgbClr val="006747"/>
                </a:solidFill>
                <a:ea typeface="Noto Serif SC Bold" pitchFamily="34" charset="-122"/>
                <a:cs typeface="Noto Serif SC Bold" pitchFamily="34" charset="-120"/>
              </a:rPr>
              <a:t>Vizualinis</a:t>
            </a:r>
            <a:r>
              <a:rPr lang="en-US" sz="4200" b="1" dirty="0">
                <a:solidFill>
                  <a:srgbClr val="006747"/>
                </a:solidFill>
                <a:ea typeface="Noto Serif SC Bold" pitchFamily="34" charset="-122"/>
                <a:cs typeface="Noto Serif SC Bold" pitchFamily="34" charset="-120"/>
              </a:rPr>
              <a:t> </a:t>
            </a:r>
            <a:r>
              <a:rPr lang="lt-LT" sz="4200" b="1" dirty="0" smtClean="0">
                <a:solidFill>
                  <a:srgbClr val="006747"/>
                </a:solidFill>
                <a:ea typeface="Noto Serif SC Bold" pitchFamily="34" charset="-122"/>
                <a:cs typeface="Noto Serif SC Bold" pitchFamily="34" charset="-120"/>
              </a:rPr>
              <a:t>šviečiančios instaliacijos</a:t>
            </a:r>
            <a:r>
              <a:rPr lang="en-US" sz="4200" b="1" dirty="0" smtClean="0">
                <a:solidFill>
                  <a:srgbClr val="006747"/>
                </a:solidFill>
                <a:ea typeface="Noto Serif SC Bold" pitchFamily="34" charset="-122"/>
                <a:cs typeface="Noto Serif SC Bold" pitchFamily="34" charset="-120"/>
              </a:rPr>
              <a:t> </a:t>
            </a:r>
            <a:r>
              <a:rPr lang="en-US" sz="4200" b="1" dirty="0">
                <a:solidFill>
                  <a:srgbClr val="006747"/>
                </a:solidFill>
                <a:ea typeface="Noto Serif SC Bold" pitchFamily="34" charset="-122"/>
                <a:cs typeface="Noto Serif SC Bold" pitchFamily="34" charset="-120"/>
              </a:rPr>
              <a:t>konstrukcijos planas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3790" y="2192021"/>
            <a:ext cx="7477524" cy="1601391"/>
          </a:xfrm>
          <a:prstGeom prst="roundRect">
            <a:avLst>
              <a:gd name="adj" fmla="val 12111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1016794" y="2404705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Dėžutės eskizas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16794" y="2697956"/>
            <a:ext cx="725452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 err="1" smtClean="0"/>
              <a:t>Grup</a:t>
            </a:r>
            <a:r>
              <a:rPr lang="lt-LT" dirty="0" smtClean="0"/>
              <a:t>ė</a:t>
            </a:r>
            <a:r>
              <a:rPr lang="en-US" dirty="0" smtClean="0"/>
              <a:t>je </a:t>
            </a:r>
            <a:r>
              <a:rPr lang="en-US" dirty="0" err="1" smtClean="0"/>
              <a:t>sugalvokite</a:t>
            </a:r>
            <a:r>
              <a:rPr lang="en-US" dirty="0" smtClean="0"/>
              <a:t> </a:t>
            </a:r>
            <a:r>
              <a:rPr lang="en-US" dirty="0" err="1" smtClean="0"/>
              <a:t>kel</a:t>
            </a:r>
            <a:r>
              <a:rPr lang="lt-LT" dirty="0" smtClean="0"/>
              <a:t>e</a:t>
            </a:r>
            <a:r>
              <a:rPr lang="en-US" dirty="0" smtClean="0"/>
              <a:t>t</a:t>
            </a:r>
            <a:r>
              <a:rPr lang="lt-LT" dirty="0" smtClean="0"/>
              <a:t>ą</a:t>
            </a:r>
            <a:r>
              <a:rPr lang="en-US" dirty="0" smtClean="0"/>
              <a:t> </a:t>
            </a:r>
            <a:r>
              <a:rPr lang="en-US" dirty="0" err="1" smtClean="0"/>
              <a:t>gali</a:t>
            </a:r>
            <a:r>
              <a:rPr lang="lt-LT" dirty="0" err="1" smtClean="0"/>
              <a:t>mų</a:t>
            </a:r>
            <a:r>
              <a:rPr lang="lt-LT" dirty="0" smtClean="0"/>
              <a:t> šviečiančios instaliacijos idėjų. Pagalvokite ir apie išmaniąją funkciją. Išsirinkite vieną, jums labiausiai patikusią. Ją detalizuokite. Pagalvokite, kur įsikomponuos elektros grandinė ir valdikliai.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846534" y="4149090"/>
            <a:ext cx="7424780" cy="1601391"/>
          </a:xfrm>
          <a:prstGeom prst="roundRect">
            <a:avLst>
              <a:gd name="adj" fmla="val 12111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16794" y="4372094"/>
            <a:ext cx="286523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Komponentų sąrašas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16794" y="4837867"/>
            <a:ext cx="725452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 err="1" smtClean="0">
                <a:ea typeface="Geist" pitchFamily="34" charset="-122"/>
                <a:cs typeface="Geist" pitchFamily="34" charset="-120"/>
              </a:rPr>
              <a:t>Nurody</a:t>
            </a:r>
            <a:r>
              <a:rPr lang="lt-LT" dirty="0" err="1" smtClean="0">
                <a:ea typeface="Geist" pitchFamily="34" charset="-122"/>
                <a:cs typeface="Geist" pitchFamily="34" charset="-120"/>
              </a:rPr>
              <a:t>kite</a:t>
            </a:r>
            <a:r>
              <a:rPr lang="lt-LT" dirty="0" smtClean="0">
                <a:ea typeface="Geist" pitchFamily="34" charset="-122"/>
                <a:cs typeface="Geist" pitchFamily="34" charset="-120"/>
              </a:rPr>
              <a:t> medžiagas</a:t>
            </a:r>
            <a:r>
              <a:rPr lang="en-US" dirty="0" smtClean="0">
                <a:ea typeface="Geist" pitchFamily="34" charset="-122"/>
                <a:cs typeface="Geist" pitchFamily="34" charset="-120"/>
              </a:rPr>
              <a:t>, </a:t>
            </a:r>
            <a:r>
              <a:rPr lang="en-US" dirty="0">
                <a:ea typeface="Geist" pitchFamily="34" charset="-122"/>
                <a:cs typeface="Geist" pitchFamily="34" charset="-120"/>
              </a:rPr>
              <a:t>kokie komponentai bus naudojami, pvz., LED ir LDR.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793790" y="5965865"/>
            <a:ext cx="7477524" cy="1601391"/>
          </a:xfrm>
          <a:prstGeom prst="roundRect">
            <a:avLst>
              <a:gd name="adj" fmla="val 12111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16794" y="618886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Funkcionalumas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16794" y="6654641"/>
            <a:ext cx="725452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 err="1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Aptar</a:t>
            </a:r>
            <a:r>
              <a:rPr lang="lt-LT" dirty="0" err="1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kite</a:t>
            </a:r>
            <a:r>
              <a:rPr lang="en-US" dirty="0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, </a:t>
            </a:r>
            <a:r>
              <a:rPr lang="en-US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kaip dėžutės forma prisidės prie </a:t>
            </a:r>
            <a:r>
              <a:rPr lang="en-US" dirty="0" err="1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jos</a:t>
            </a:r>
            <a:r>
              <a:rPr lang="en-US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 </a:t>
            </a:r>
            <a:r>
              <a:rPr lang="en-US" dirty="0" err="1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funkcionalumo</a:t>
            </a:r>
            <a:r>
              <a:rPr lang="lt-LT" dirty="0" smtClean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, kokia bus išmanioji funkcija, kaip ji veiks.</a:t>
            </a:r>
            <a:endParaRPr lang="en-US" dirty="0"/>
          </a:p>
        </p:txBody>
      </p:sp>
      <p:sp>
        <p:nvSpPr>
          <p:cNvPr id="13" name="Rodyklė kairėn 12"/>
          <p:cNvSpPr/>
          <p:nvPr/>
        </p:nvSpPr>
        <p:spPr>
          <a:xfrm rot="10800000">
            <a:off x="11973464" y="7660257"/>
            <a:ext cx="2656936" cy="56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4854"/>
            <a:ext cx="5387102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Apibendrinimas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522600" y="1731407"/>
            <a:ext cx="45719" cy="3832265"/>
          </a:xfrm>
          <a:prstGeom prst="roundRect">
            <a:avLst>
              <a:gd name="adj" fmla="val 636279"/>
            </a:avLst>
          </a:prstGeom>
          <a:solidFill>
            <a:srgbClr val="B7D5CA"/>
          </a:solidFill>
          <a:ln/>
        </p:spPr>
      </p:sp>
      <p:sp>
        <p:nvSpPr>
          <p:cNvPr id="5" name="Shape 2"/>
          <p:cNvSpPr/>
          <p:nvPr/>
        </p:nvSpPr>
        <p:spPr>
          <a:xfrm>
            <a:off x="6734532" y="1958578"/>
            <a:ext cx="646390" cy="30480"/>
          </a:xfrm>
          <a:prstGeom prst="roundRect">
            <a:avLst>
              <a:gd name="adj" fmla="val 636279"/>
            </a:avLst>
          </a:prstGeom>
          <a:solidFill>
            <a:srgbClr val="B7D5CA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1731407"/>
            <a:ext cx="484823" cy="484823"/>
          </a:xfrm>
          <a:prstGeom prst="roundRect">
            <a:avLst>
              <a:gd name="adj" fmla="val 40002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61033" y="1771829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7599998" y="1805464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Saugos taisyklės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599998" y="2271236"/>
            <a:ext cx="623661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Prisimenate svarbiausius elektros saugos principus?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6734532" y="3274100"/>
            <a:ext cx="646390" cy="30480"/>
          </a:xfrm>
          <a:prstGeom prst="roundRect">
            <a:avLst>
              <a:gd name="adj" fmla="val 636279"/>
            </a:avLst>
          </a:prstGeom>
          <a:solidFill>
            <a:srgbClr val="B7D5CA"/>
          </a:solidFill>
          <a:ln/>
        </p:spPr>
      </p:sp>
      <p:sp>
        <p:nvSpPr>
          <p:cNvPr id="11" name="Shape 8"/>
          <p:cNvSpPr/>
          <p:nvPr/>
        </p:nvSpPr>
        <p:spPr>
          <a:xfrm>
            <a:off x="6280190" y="3046928"/>
            <a:ext cx="484823" cy="484823"/>
          </a:xfrm>
          <a:prstGeom prst="roundRect">
            <a:avLst>
              <a:gd name="adj" fmla="val 40002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61033" y="3087350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7599998" y="3120985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„</a:t>
            </a:r>
            <a:r>
              <a:rPr lang="en-US" sz="24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Išmanūs“ daiktai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7599998" y="3586758"/>
            <a:ext cx="623661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Supratote, kas yra „išmanus“ daiktas ir jo savybes?</a:t>
            </a:r>
            <a:endParaRPr lang="en-US" sz="2000" dirty="0"/>
          </a:p>
        </p:txBody>
      </p:sp>
      <p:sp>
        <p:nvSpPr>
          <p:cNvPr id="15" name="Shape 12"/>
          <p:cNvSpPr/>
          <p:nvPr/>
        </p:nvSpPr>
        <p:spPr>
          <a:xfrm>
            <a:off x="6734532" y="4589621"/>
            <a:ext cx="646390" cy="30480"/>
          </a:xfrm>
          <a:prstGeom prst="roundRect">
            <a:avLst>
              <a:gd name="adj" fmla="val 636279"/>
            </a:avLst>
          </a:prstGeom>
          <a:solidFill>
            <a:srgbClr val="B7D5CA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0190" y="4362450"/>
            <a:ext cx="484823" cy="484823"/>
          </a:xfrm>
          <a:prstGeom prst="roundRect">
            <a:avLst>
              <a:gd name="adj" fmla="val 40002"/>
            </a:avLst>
          </a:prstGeom>
          <a:solidFill>
            <a:srgbClr val="D1EFE4"/>
          </a:solidFill>
          <a:ln w="7620">
            <a:solidFill>
              <a:srgbClr val="B7D5C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61033" y="4402872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3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7599998" y="4436507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 err="1" smtClean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Instaliacijos</a:t>
            </a:r>
            <a:r>
              <a:rPr lang="en-US" sz="2400" b="1" dirty="0" smtClean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 </a:t>
            </a:r>
            <a:r>
              <a:rPr lang="en-US" sz="2400" b="1" dirty="0">
                <a:solidFill>
                  <a:srgbClr val="4B4A4A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idėja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599998" y="4834404"/>
            <a:ext cx="623661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4B4A4A"/>
                </a:solidFill>
                <a:ea typeface="Geist"/>
                <a:cs typeface="Geist" pitchFamily="34" charset="-120"/>
              </a:rPr>
              <a:t>Ar </a:t>
            </a:r>
            <a:r>
              <a:rPr lang="en-US" sz="2000" dirty="0" err="1">
                <a:solidFill>
                  <a:srgbClr val="4B4A4A"/>
                </a:solidFill>
                <a:ea typeface="Geist"/>
                <a:cs typeface="Geist" pitchFamily="34" charset="-120"/>
              </a:rPr>
              <a:t>jūsų</a:t>
            </a:r>
            <a:r>
              <a:rPr lang="en-US" sz="2000" dirty="0">
                <a:solidFill>
                  <a:srgbClr val="4B4A4A"/>
                </a:solidFill>
                <a:ea typeface="Geist"/>
                <a:cs typeface="Geist" pitchFamily="34" charset="-120"/>
              </a:rPr>
              <a:t> </a:t>
            </a:r>
            <a:r>
              <a:rPr lang="en-US" sz="2000" dirty="0" err="1" smtClean="0">
                <a:solidFill>
                  <a:srgbClr val="4B4A4A"/>
                </a:solidFill>
                <a:ea typeface="Geist"/>
                <a:cs typeface="Geist" pitchFamily="34" charset="-120"/>
              </a:rPr>
              <a:t>instaliacijos</a:t>
            </a:r>
            <a:r>
              <a:rPr lang="en-US" sz="2000" dirty="0" smtClean="0">
                <a:solidFill>
                  <a:srgbClr val="4B4A4A"/>
                </a:solidFill>
                <a:ea typeface="Geist"/>
                <a:cs typeface="Geist" pitchFamily="34" charset="-120"/>
              </a:rPr>
              <a:t> </a:t>
            </a:r>
            <a:r>
              <a:rPr lang="en-US" sz="2000" dirty="0">
                <a:solidFill>
                  <a:srgbClr val="4B4A4A"/>
                </a:solidFill>
                <a:ea typeface="Geist"/>
                <a:cs typeface="Geist" pitchFamily="34" charset="-120"/>
              </a:rPr>
              <a:t>idėja yra paruošta tolimesniam vystymui</a:t>
            </a:r>
            <a:r>
              <a:rPr lang="en-US" sz="2000" dirty="0">
                <a:solidFill>
                  <a:srgbClr val="4B4A4A"/>
                </a:solidFill>
                <a:ea typeface="Geist" pitchFamily="34" charset="-122"/>
                <a:cs typeface="Geist" pitchFamily="34" charset="-120"/>
              </a:rPr>
              <a:t>?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7703522" y="5734645"/>
            <a:ext cx="301478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6280190" y="6049565"/>
            <a:ext cx="755642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Apžvelgėme pagrindinius šios pamokos aspektus. Pasiruošėme praktiniam darbui su elektronika. </a:t>
            </a:r>
            <a:endParaRPr lang="en-US" sz="2000" dirty="0"/>
          </a:p>
        </p:txBody>
      </p:sp>
      <p:sp>
        <p:nvSpPr>
          <p:cNvPr id="26" name="Rodyklė kairėn 25"/>
          <p:cNvSpPr/>
          <p:nvPr/>
        </p:nvSpPr>
        <p:spPr>
          <a:xfrm rot="10800000">
            <a:off x="11973464" y="7660257"/>
            <a:ext cx="2656936" cy="56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5167</TotalTime>
  <Words>297</Words>
  <Application>Microsoft Office PowerPoint</Application>
  <PresentationFormat>Pasirinktinai</PresentationFormat>
  <Paragraphs>53</Paragraphs>
  <Slides>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2" baseType="lpstr">
      <vt:lpstr>Arial</vt:lpstr>
      <vt:lpstr>Calibri</vt:lpstr>
      <vt:lpstr>Geist</vt:lpstr>
      <vt:lpstr>Noto Serif SC Bold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8</cp:revision>
  <dcterms:created xsi:type="dcterms:W3CDTF">2025-06-09T17:36:04Z</dcterms:created>
  <dcterms:modified xsi:type="dcterms:W3CDTF">2025-06-13T19:16:26Z</dcterms:modified>
</cp:coreProperties>
</file>